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6"/>
    <p:sldId id="257" r:id="rId57"/>
    <p:sldId id="258" r:id="rId58"/>
    <p:sldId id="259" r:id="rId59"/>
    <p:sldId id="260" r:id="rId60"/>
    <p:sldId id="261" r:id="rId61"/>
    <p:sldId id="262" r:id="rId62"/>
    <p:sldId id="263" r:id="rId63"/>
    <p:sldId id="264" r:id="rId64"/>
    <p:sldId id="265" r:id="rId65"/>
    <p:sldId id="266" r:id="rId66"/>
    <p:sldId id="267" r:id="rId67"/>
    <p:sldId id="268" r:id="rId68"/>
    <p:sldId id="269" r:id="rId69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Glacial Indifference" charset="1" panose="00000000000000000000"/>
      <p:regular r:id="rId8"/>
    </p:embeddedFont>
    <p:embeddedFont>
      <p:font typeface="Glacial Indifference Bold" charset="1" panose="00000800000000000000"/>
      <p:regular r:id="rId9"/>
    </p:embeddedFont>
    <p:embeddedFont>
      <p:font typeface="Glacial Indifference Italics" charset="1" panose="00000000000000000000"/>
      <p:regular r:id="rId10"/>
    </p:embeddedFont>
    <p:embeddedFont>
      <p:font typeface="Glacial Indifference Bold Italics" charset="1" panose="00000800000000000000"/>
      <p:regular r:id="rId11"/>
    </p:embeddedFont>
    <p:embeddedFont>
      <p:font typeface="Arimo" charset="1" panose="020B0604020202020204"/>
      <p:regular r:id="rId12"/>
    </p:embeddedFont>
    <p:embeddedFont>
      <p:font typeface="Arimo Bold" charset="1" panose="020B0704020202020204"/>
      <p:regular r:id="rId13"/>
    </p:embeddedFont>
    <p:embeddedFont>
      <p:font typeface="Arimo Italics" charset="1" panose="020B0604020202090204"/>
      <p:regular r:id="rId14"/>
    </p:embeddedFont>
    <p:embeddedFont>
      <p:font typeface="Arimo Bold Italics" charset="1" panose="020B0704020202090204"/>
      <p:regular r:id="rId15"/>
    </p:embeddedFont>
    <p:embeddedFont>
      <p:font typeface="Josefin Sans" charset="1" panose="00000500000000000000"/>
      <p:regular r:id="rId16"/>
    </p:embeddedFont>
    <p:embeddedFont>
      <p:font typeface="Josefin Sans Bold" charset="1" panose="00000800000000000000"/>
      <p:regular r:id="rId17"/>
    </p:embeddedFont>
    <p:embeddedFont>
      <p:font typeface="Josefin Sans Italics" charset="1" panose="00000500000000000000"/>
      <p:regular r:id="rId18"/>
    </p:embeddedFont>
    <p:embeddedFont>
      <p:font typeface="Josefin Sans Bold Italics" charset="1" panose="00000800000000000000"/>
      <p:regular r:id="rId19"/>
    </p:embeddedFont>
    <p:embeddedFont>
      <p:font typeface="Josefin Sans Thin" charset="1" panose="00000300000000000000"/>
      <p:regular r:id="rId20"/>
    </p:embeddedFont>
    <p:embeddedFont>
      <p:font typeface="Josefin Sans Thin Italics" charset="1" panose="00000300000000000000"/>
      <p:regular r:id="rId21"/>
    </p:embeddedFont>
    <p:embeddedFont>
      <p:font typeface="Josefin Sans Light" charset="1" panose="00000400000000000000"/>
      <p:regular r:id="rId22"/>
    </p:embeddedFont>
    <p:embeddedFont>
      <p:font typeface="Josefin Sans Light Italics" charset="1" panose="00000400000000000000"/>
      <p:regular r:id="rId23"/>
    </p:embeddedFont>
    <p:embeddedFont>
      <p:font typeface="Josefin Sans Semi-Bold" charset="1" panose="00000700000000000000"/>
      <p:regular r:id="rId24"/>
    </p:embeddedFont>
    <p:embeddedFont>
      <p:font typeface="Josefin Sans Semi-Bold Italics" charset="1" panose="00000700000000000000"/>
      <p:regular r:id="rId25"/>
    </p:embeddedFont>
    <p:embeddedFont>
      <p:font typeface="Aileron" charset="1" panose="00000500000000000000"/>
      <p:regular r:id="rId26"/>
    </p:embeddedFont>
    <p:embeddedFont>
      <p:font typeface="Aileron Bold" charset="1" panose="00000800000000000000"/>
      <p:regular r:id="rId27"/>
    </p:embeddedFont>
    <p:embeddedFont>
      <p:font typeface="Aileron Italics" charset="1" panose="00000500000000000000"/>
      <p:regular r:id="rId28"/>
    </p:embeddedFont>
    <p:embeddedFont>
      <p:font typeface="Aileron Bold Italics" charset="1" panose="00000800000000000000"/>
      <p:regular r:id="rId29"/>
    </p:embeddedFont>
    <p:embeddedFont>
      <p:font typeface="Aileron Thin" charset="1" panose="00000300000000000000"/>
      <p:regular r:id="rId30"/>
    </p:embeddedFont>
    <p:embeddedFont>
      <p:font typeface="Aileron Thin Italics" charset="1" panose="00000300000000000000"/>
      <p:regular r:id="rId31"/>
    </p:embeddedFont>
    <p:embeddedFont>
      <p:font typeface="Aileron Light" charset="1" panose="00000400000000000000"/>
      <p:regular r:id="rId32"/>
    </p:embeddedFont>
    <p:embeddedFont>
      <p:font typeface="Aileron Light Italics" charset="1" panose="00000400000000000000"/>
      <p:regular r:id="rId33"/>
    </p:embeddedFont>
    <p:embeddedFont>
      <p:font typeface="Aileron Ultra-Bold" charset="1" panose="00000A00000000000000"/>
      <p:regular r:id="rId34"/>
    </p:embeddedFont>
    <p:embeddedFont>
      <p:font typeface="Aileron Ultra-Bold Italics" charset="1" panose="00000A00000000000000"/>
      <p:regular r:id="rId35"/>
    </p:embeddedFont>
    <p:embeddedFont>
      <p:font typeface="Aileron Heavy" charset="1" panose="00000A00000000000000"/>
      <p:regular r:id="rId36"/>
    </p:embeddedFont>
    <p:embeddedFont>
      <p:font typeface="Aileron Heavy Italics" charset="1" panose="00000A00000000000000"/>
      <p:regular r:id="rId37"/>
    </p:embeddedFont>
    <p:embeddedFont>
      <p:font typeface="Montserrat" charset="1" panose="00000500000000000000"/>
      <p:regular r:id="rId38"/>
    </p:embeddedFont>
    <p:embeddedFont>
      <p:font typeface="Montserrat Bold" charset="1" panose="00000800000000000000"/>
      <p:regular r:id="rId39"/>
    </p:embeddedFont>
    <p:embeddedFont>
      <p:font typeface="Montserrat Italics" charset="1" panose="00000500000000000000"/>
      <p:regular r:id="rId40"/>
    </p:embeddedFont>
    <p:embeddedFont>
      <p:font typeface="Montserrat Bold Italics" charset="1" panose="00000800000000000000"/>
      <p:regular r:id="rId41"/>
    </p:embeddedFont>
    <p:embeddedFont>
      <p:font typeface="Montserrat Thin" charset="1" panose="00000300000000000000"/>
      <p:regular r:id="rId42"/>
    </p:embeddedFont>
    <p:embeddedFont>
      <p:font typeface="Montserrat Thin Italics" charset="1" panose="00000300000000000000"/>
      <p:regular r:id="rId43"/>
    </p:embeddedFont>
    <p:embeddedFont>
      <p:font typeface="Montserrat Extra-Light" charset="1" panose="00000300000000000000"/>
      <p:regular r:id="rId44"/>
    </p:embeddedFont>
    <p:embeddedFont>
      <p:font typeface="Montserrat Extra-Light Italics" charset="1" panose="00000300000000000000"/>
      <p:regular r:id="rId45"/>
    </p:embeddedFont>
    <p:embeddedFont>
      <p:font typeface="Montserrat Light" charset="1" panose="00000400000000000000"/>
      <p:regular r:id="rId46"/>
    </p:embeddedFont>
    <p:embeddedFont>
      <p:font typeface="Montserrat Light Italics" charset="1" panose="00000400000000000000"/>
      <p:regular r:id="rId47"/>
    </p:embeddedFont>
    <p:embeddedFont>
      <p:font typeface="Montserrat Medium" charset="1" panose="00000600000000000000"/>
      <p:regular r:id="rId48"/>
    </p:embeddedFont>
    <p:embeddedFont>
      <p:font typeface="Montserrat Medium Italics" charset="1" panose="00000600000000000000"/>
      <p:regular r:id="rId49"/>
    </p:embeddedFont>
    <p:embeddedFont>
      <p:font typeface="Montserrat Semi-Bold" charset="1" panose="00000700000000000000"/>
      <p:regular r:id="rId50"/>
    </p:embeddedFont>
    <p:embeddedFont>
      <p:font typeface="Montserrat Semi-Bold Italics" charset="1" panose="00000700000000000000"/>
      <p:regular r:id="rId51"/>
    </p:embeddedFont>
    <p:embeddedFont>
      <p:font typeface="Montserrat Ultra-Bold" charset="1" panose="00000900000000000000"/>
      <p:regular r:id="rId52"/>
    </p:embeddedFont>
    <p:embeddedFont>
      <p:font typeface="Montserrat Ultra-Bold Italics" charset="1" panose="00000900000000000000"/>
      <p:regular r:id="rId53"/>
    </p:embeddedFont>
    <p:embeddedFont>
      <p:font typeface="Montserrat Heavy" charset="1" panose="00000A00000000000000"/>
      <p:regular r:id="rId54"/>
    </p:embeddedFont>
    <p:embeddedFont>
      <p:font typeface="Montserrat Heavy Italics" charset="1" panose="00000A00000000000000"/>
      <p:regular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slides/slide1.xml" Type="http://schemas.openxmlformats.org/officeDocument/2006/relationships/slide"/><Relationship Id="rId57" Target="slides/slide2.xml" Type="http://schemas.openxmlformats.org/officeDocument/2006/relationships/slide"/><Relationship Id="rId58" Target="slides/slide3.xml" Type="http://schemas.openxmlformats.org/officeDocument/2006/relationships/slide"/><Relationship Id="rId59" Target="slides/slide4.xml" Type="http://schemas.openxmlformats.org/officeDocument/2006/relationships/slide"/><Relationship Id="rId6" Target="fonts/font6.fntdata" Type="http://schemas.openxmlformats.org/officeDocument/2006/relationships/font"/><Relationship Id="rId60" Target="slides/slide5.xml" Type="http://schemas.openxmlformats.org/officeDocument/2006/relationships/slide"/><Relationship Id="rId61" Target="slides/slide6.xml" Type="http://schemas.openxmlformats.org/officeDocument/2006/relationships/slide"/><Relationship Id="rId62" Target="slides/slide7.xml" Type="http://schemas.openxmlformats.org/officeDocument/2006/relationships/slide"/><Relationship Id="rId63" Target="slides/slide8.xml" Type="http://schemas.openxmlformats.org/officeDocument/2006/relationships/slide"/><Relationship Id="rId64" Target="slides/slide9.xml" Type="http://schemas.openxmlformats.org/officeDocument/2006/relationships/slide"/><Relationship Id="rId65" Target="slides/slide10.xml" Type="http://schemas.openxmlformats.org/officeDocument/2006/relationships/slide"/><Relationship Id="rId66" Target="slides/slide11.xml" Type="http://schemas.openxmlformats.org/officeDocument/2006/relationships/slide"/><Relationship Id="rId67" Target="slides/slide12.xml" Type="http://schemas.openxmlformats.org/officeDocument/2006/relationships/slide"/><Relationship Id="rId68" Target="slides/slide13.xml" Type="http://schemas.openxmlformats.org/officeDocument/2006/relationships/slide"/><Relationship Id="rId69" Target="slides/slide14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837356"/>
            <a:ext cx="18288000" cy="18254749"/>
          </a:xfrm>
          <a:custGeom>
            <a:avLst/>
            <a:gdLst/>
            <a:ahLst/>
            <a:cxnLst/>
            <a:rect r="r" b="b" t="t" l="l"/>
            <a:pathLst>
              <a:path h="18254749" w="18288000">
                <a:moveTo>
                  <a:pt x="0" y="0"/>
                </a:moveTo>
                <a:lnTo>
                  <a:pt x="18288000" y="0"/>
                </a:lnTo>
                <a:lnTo>
                  <a:pt x="18288000" y="18254749"/>
                </a:lnTo>
                <a:lnTo>
                  <a:pt x="0" y="1825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0" y="7921572"/>
            <a:ext cx="7315200" cy="3883706"/>
          </a:xfrm>
          <a:custGeom>
            <a:avLst/>
            <a:gdLst/>
            <a:ahLst/>
            <a:cxnLst/>
            <a:rect r="r" b="b" t="t" l="l"/>
            <a:pathLst>
              <a:path h="3883706" w="7315200">
                <a:moveTo>
                  <a:pt x="0" y="3883706"/>
                </a:moveTo>
                <a:lnTo>
                  <a:pt x="7315200" y="3883706"/>
                </a:lnTo>
                <a:lnTo>
                  <a:pt x="7315200" y="0"/>
                </a:lnTo>
                <a:lnTo>
                  <a:pt x="0" y="0"/>
                </a:lnTo>
                <a:lnTo>
                  <a:pt x="0" y="388370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2273818" y="0"/>
            <a:ext cx="7315200" cy="3883706"/>
          </a:xfrm>
          <a:custGeom>
            <a:avLst/>
            <a:gdLst/>
            <a:ahLst/>
            <a:cxnLst/>
            <a:rect r="r" b="b" t="t" l="l"/>
            <a:pathLst>
              <a:path h="3883706" w="7315200">
                <a:moveTo>
                  <a:pt x="7315200" y="0"/>
                </a:moveTo>
                <a:lnTo>
                  <a:pt x="0" y="0"/>
                </a:lnTo>
                <a:lnTo>
                  <a:pt x="0" y="3883706"/>
                </a:lnTo>
                <a:lnTo>
                  <a:pt x="7315200" y="3883706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705700" y="1488719"/>
            <a:ext cx="8876601" cy="7309561"/>
            <a:chOff x="0" y="0"/>
            <a:chExt cx="11835468" cy="974608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9231607"/>
              <a:ext cx="11835468" cy="514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33"/>
                </a:lnSpc>
              </a:pPr>
              <a:r>
                <a:rPr lang="en-US" sz="2309" spc="466">
                  <a:solidFill>
                    <a:srgbClr val="545454"/>
                  </a:solidFill>
                  <a:latin typeface="Glacial Indifference"/>
                </a:rPr>
                <a:t>O SEU ESTOQUE INTELIGENTE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699583" y="7091815"/>
              <a:ext cx="4984071" cy="26542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604"/>
                </a:lnSpc>
              </a:pPr>
              <a:r>
                <a:rPr lang="en-US" sz="11860">
                  <a:solidFill>
                    <a:srgbClr val="8EB9D1"/>
                  </a:solidFill>
                  <a:latin typeface="Josefin Sans"/>
                </a:rPr>
                <a:t>Stock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5638864" y="7091815"/>
              <a:ext cx="5497021" cy="26542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604"/>
                </a:lnSpc>
              </a:pPr>
              <a:r>
                <a:rPr lang="en-US" sz="11860">
                  <a:solidFill>
                    <a:srgbClr val="004AAD"/>
                  </a:solidFill>
                  <a:latin typeface="Josefin Sans"/>
                </a:rPr>
                <a:t>Smart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2798446" y="0"/>
              <a:ext cx="6238575" cy="6931751"/>
            </a:xfrm>
            <a:custGeom>
              <a:avLst/>
              <a:gdLst/>
              <a:ahLst/>
              <a:cxnLst/>
              <a:rect r="r" b="b" t="t" l="l"/>
              <a:pathLst>
                <a:path h="6931751" w="6238575">
                  <a:moveTo>
                    <a:pt x="0" y="0"/>
                  </a:moveTo>
                  <a:lnTo>
                    <a:pt x="6238576" y="0"/>
                  </a:lnTo>
                  <a:lnTo>
                    <a:pt x="6238576" y="6931751"/>
                  </a:lnTo>
                  <a:lnTo>
                    <a:pt x="0" y="69317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88082" y="7526774"/>
            <a:ext cx="2471218" cy="2034959"/>
            <a:chOff x="0" y="0"/>
            <a:chExt cx="3294958" cy="271327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94762" y="1967085"/>
              <a:ext cx="1387550" cy="746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2"/>
                </a:lnSpc>
              </a:pPr>
              <a:r>
                <a:rPr lang="en-US" sz="3301">
                  <a:solidFill>
                    <a:srgbClr val="8EB9D1"/>
                  </a:solidFill>
                  <a:latin typeface="Josefin Sans"/>
                </a:rPr>
                <a:t>Stock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1569842" y="1967085"/>
              <a:ext cx="1530354" cy="746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2"/>
                </a:lnSpc>
              </a:pPr>
              <a:r>
                <a:rPr lang="en-US" sz="3301">
                  <a:solidFill>
                    <a:srgbClr val="004AAD"/>
                  </a:solidFill>
                  <a:latin typeface="Josefin Sans"/>
                </a:rPr>
                <a:t>Smart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566911"/>
              <a:ext cx="3294958" cy="1463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en-US" sz="642" spc="129">
                  <a:solidFill>
                    <a:srgbClr val="545454"/>
                  </a:solidFill>
                  <a:latin typeface="Glacial Indifference"/>
                </a:rPr>
                <a:t>O SEU ESTOQUE INTELIGENTE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779079" y="0"/>
              <a:ext cx="1736800" cy="1929778"/>
            </a:xfrm>
            <a:custGeom>
              <a:avLst/>
              <a:gdLst/>
              <a:ahLst/>
              <a:cxnLst/>
              <a:rect r="r" b="b" t="t" l="l"/>
              <a:pathLst>
                <a:path h="1929778" w="1736800">
                  <a:moveTo>
                    <a:pt x="0" y="0"/>
                  </a:moveTo>
                  <a:lnTo>
                    <a:pt x="1736800" y="0"/>
                  </a:lnTo>
                  <a:lnTo>
                    <a:pt x="1736800" y="1929778"/>
                  </a:lnTo>
                  <a:lnTo>
                    <a:pt x="0" y="19297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true" rot="0">
            <a:off x="0" y="7921572"/>
            <a:ext cx="7315200" cy="3883706"/>
          </a:xfrm>
          <a:custGeom>
            <a:avLst/>
            <a:gdLst/>
            <a:ahLst/>
            <a:cxnLst/>
            <a:rect r="r" b="b" t="t" l="l"/>
            <a:pathLst>
              <a:path h="3883706" w="7315200">
                <a:moveTo>
                  <a:pt x="0" y="3883706"/>
                </a:moveTo>
                <a:lnTo>
                  <a:pt x="7315200" y="3883706"/>
                </a:lnTo>
                <a:lnTo>
                  <a:pt x="7315200" y="0"/>
                </a:lnTo>
                <a:lnTo>
                  <a:pt x="0" y="0"/>
                </a:lnTo>
                <a:lnTo>
                  <a:pt x="0" y="388370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2273818" y="0"/>
            <a:ext cx="7315200" cy="3883706"/>
          </a:xfrm>
          <a:custGeom>
            <a:avLst/>
            <a:gdLst/>
            <a:ahLst/>
            <a:cxnLst/>
            <a:rect r="r" b="b" t="t" l="l"/>
            <a:pathLst>
              <a:path h="3883706" w="7315200">
                <a:moveTo>
                  <a:pt x="7315200" y="0"/>
                </a:moveTo>
                <a:lnTo>
                  <a:pt x="0" y="0"/>
                </a:lnTo>
                <a:lnTo>
                  <a:pt x="0" y="3883706"/>
                </a:lnTo>
                <a:lnTo>
                  <a:pt x="7315200" y="3883706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-2837356"/>
            <a:ext cx="18288000" cy="18254749"/>
          </a:xfrm>
          <a:custGeom>
            <a:avLst/>
            <a:gdLst/>
            <a:ahLst/>
            <a:cxnLst/>
            <a:rect r="r" b="b" t="t" l="l"/>
            <a:pathLst>
              <a:path h="18254749" w="18288000">
                <a:moveTo>
                  <a:pt x="0" y="0"/>
                </a:moveTo>
                <a:lnTo>
                  <a:pt x="18288000" y="0"/>
                </a:lnTo>
                <a:lnTo>
                  <a:pt x="18288000" y="18254749"/>
                </a:lnTo>
                <a:lnTo>
                  <a:pt x="0" y="182547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057275"/>
            <a:ext cx="13276052" cy="569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5"/>
              </a:lnSpc>
            </a:pPr>
            <a:r>
              <a:rPr lang="en-US" sz="3968" spc="134">
                <a:solidFill>
                  <a:srgbClr val="545454"/>
                </a:solidFill>
                <a:latin typeface="Montserrat Classic"/>
              </a:rPr>
              <a:t>Financeiro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48670" y="1903753"/>
            <a:ext cx="10836111" cy="742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73F68"/>
                </a:solidFill>
                <a:latin typeface="Montserrat"/>
              </a:rPr>
              <a:t>Custos: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73F68"/>
                </a:solidFill>
                <a:latin typeface="Montserrat Bold"/>
              </a:rPr>
              <a:t>Desenvolvimento e Manutenção:</a:t>
            </a:r>
          </a:p>
          <a:p>
            <a:pPr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73F68"/>
                </a:solidFill>
                <a:latin typeface="Montserrat"/>
              </a:rPr>
              <a:t>Desenvolvimento inicial: R$15.000</a:t>
            </a:r>
          </a:p>
          <a:p>
            <a:pPr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73F68"/>
                </a:solidFill>
                <a:latin typeface="Montserrat"/>
              </a:rPr>
              <a:t>Atualizações contínuas: R$5.000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73F68"/>
                </a:solidFill>
                <a:latin typeface="Montserrat Bold"/>
              </a:rPr>
              <a:t>Hospedagem e Infraestrutura:</a:t>
            </a:r>
          </a:p>
          <a:p>
            <a:pPr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73F68"/>
                </a:solidFill>
                <a:latin typeface="Montserrat"/>
              </a:rPr>
              <a:t>Servidores e hospedagem: R$3.000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73F68"/>
                </a:solidFill>
                <a:latin typeface="Montserrat Bold"/>
              </a:rPr>
              <a:t>Marketing e Publicidade:</a:t>
            </a:r>
          </a:p>
          <a:p>
            <a:pPr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73F68"/>
                </a:solidFill>
                <a:latin typeface="Montserrat"/>
              </a:rPr>
              <a:t>Campanhas de marketing: R$4.000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73F68"/>
                </a:solidFill>
                <a:latin typeface="Montserrat Bold"/>
              </a:rPr>
              <a:t>Suporte ao Cliente:</a:t>
            </a:r>
          </a:p>
          <a:p>
            <a:pPr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73F68"/>
                </a:solidFill>
                <a:latin typeface="Montserrat"/>
              </a:rPr>
              <a:t>Equipe de suporte: R$2.500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73F68"/>
                </a:solidFill>
                <a:latin typeface="Montserrat Bold"/>
              </a:rPr>
              <a:t>Parcerias e Comissões:</a:t>
            </a:r>
          </a:p>
          <a:p>
            <a:pPr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73F68"/>
                </a:solidFill>
                <a:latin typeface="Montserrat"/>
              </a:rPr>
              <a:t>Pagamento a fornecedores: R$1.500</a:t>
            </a:r>
          </a:p>
          <a:p>
            <a:pPr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73F68"/>
                </a:solidFill>
                <a:latin typeface="Montserrat"/>
              </a:rPr>
              <a:t>Custos de parcerias estratégicas: R$1.000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73F68"/>
                </a:solidFill>
                <a:latin typeface="Montserrat Bold"/>
              </a:rPr>
              <a:t>Despesas Operacionais:</a:t>
            </a:r>
          </a:p>
          <a:p>
            <a:pPr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73F68"/>
                </a:solidFill>
                <a:latin typeface="Montserrat"/>
              </a:rPr>
              <a:t>Despesas gerais: R$2.000</a:t>
            </a:r>
          </a:p>
          <a:p>
            <a:pPr>
              <a:lnSpc>
                <a:spcPts val="3499"/>
              </a:lnSpc>
            </a:pP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73F68"/>
                </a:solidFill>
                <a:latin typeface="Montserrat Bold"/>
              </a:rPr>
              <a:t>Custo Total: R$33.000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88082" y="7526774"/>
            <a:ext cx="2471218" cy="2034959"/>
            <a:chOff x="0" y="0"/>
            <a:chExt cx="3294958" cy="271327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94762" y="1967085"/>
              <a:ext cx="1387550" cy="746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2"/>
                </a:lnSpc>
              </a:pPr>
              <a:r>
                <a:rPr lang="en-US" sz="3301">
                  <a:solidFill>
                    <a:srgbClr val="8EB9D1"/>
                  </a:solidFill>
                  <a:latin typeface="Josefin Sans"/>
                </a:rPr>
                <a:t>Stock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1569842" y="1967085"/>
              <a:ext cx="1530354" cy="746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2"/>
                </a:lnSpc>
              </a:pPr>
              <a:r>
                <a:rPr lang="en-US" sz="3301">
                  <a:solidFill>
                    <a:srgbClr val="004AAD"/>
                  </a:solidFill>
                  <a:latin typeface="Josefin Sans"/>
                </a:rPr>
                <a:t>Smart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566911"/>
              <a:ext cx="3294958" cy="1463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en-US" sz="642" spc="129">
                  <a:solidFill>
                    <a:srgbClr val="545454"/>
                  </a:solidFill>
                  <a:latin typeface="Glacial Indifference"/>
                </a:rPr>
                <a:t>O SEU ESTOQUE INTELIGENTE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779079" y="0"/>
              <a:ext cx="1736800" cy="1929778"/>
            </a:xfrm>
            <a:custGeom>
              <a:avLst/>
              <a:gdLst/>
              <a:ahLst/>
              <a:cxnLst/>
              <a:rect r="r" b="b" t="t" l="l"/>
              <a:pathLst>
                <a:path h="1929778" w="1736800">
                  <a:moveTo>
                    <a:pt x="0" y="0"/>
                  </a:moveTo>
                  <a:lnTo>
                    <a:pt x="1736800" y="0"/>
                  </a:lnTo>
                  <a:lnTo>
                    <a:pt x="1736800" y="1929778"/>
                  </a:lnTo>
                  <a:lnTo>
                    <a:pt x="0" y="19297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true" rot="0">
            <a:off x="0" y="7921572"/>
            <a:ext cx="7315200" cy="3883706"/>
          </a:xfrm>
          <a:custGeom>
            <a:avLst/>
            <a:gdLst/>
            <a:ahLst/>
            <a:cxnLst/>
            <a:rect r="r" b="b" t="t" l="l"/>
            <a:pathLst>
              <a:path h="3883706" w="7315200">
                <a:moveTo>
                  <a:pt x="0" y="3883706"/>
                </a:moveTo>
                <a:lnTo>
                  <a:pt x="7315200" y="3883706"/>
                </a:lnTo>
                <a:lnTo>
                  <a:pt x="7315200" y="0"/>
                </a:lnTo>
                <a:lnTo>
                  <a:pt x="0" y="0"/>
                </a:lnTo>
                <a:lnTo>
                  <a:pt x="0" y="388370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2273818" y="0"/>
            <a:ext cx="7315200" cy="3883706"/>
          </a:xfrm>
          <a:custGeom>
            <a:avLst/>
            <a:gdLst/>
            <a:ahLst/>
            <a:cxnLst/>
            <a:rect r="r" b="b" t="t" l="l"/>
            <a:pathLst>
              <a:path h="3883706" w="7315200">
                <a:moveTo>
                  <a:pt x="7315200" y="0"/>
                </a:moveTo>
                <a:lnTo>
                  <a:pt x="0" y="0"/>
                </a:lnTo>
                <a:lnTo>
                  <a:pt x="0" y="3883706"/>
                </a:lnTo>
                <a:lnTo>
                  <a:pt x="7315200" y="3883706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-2837356"/>
            <a:ext cx="18288000" cy="18254749"/>
          </a:xfrm>
          <a:custGeom>
            <a:avLst/>
            <a:gdLst/>
            <a:ahLst/>
            <a:cxnLst/>
            <a:rect r="r" b="b" t="t" l="l"/>
            <a:pathLst>
              <a:path h="18254749" w="18288000">
                <a:moveTo>
                  <a:pt x="0" y="0"/>
                </a:moveTo>
                <a:lnTo>
                  <a:pt x="18288000" y="0"/>
                </a:lnTo>
                <a:lnTo>
                  <a:pt x="18288000" y="18254749"/>
                </a:lnTo>
                <a:lnTo>
                  <a:pt x="0" y="182547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057275"/>
            <a:ext cx="13276052" cy="569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5"/>
              </a:lnSpc>
            </a:pPr>
            <a:r>
              <a:rPr lang="en-US" sz="3968" spc="134">
                <a:solidFill>
                  <a:srgbClr val="545454"/>
                </a:solidFill>
                <a:latin typeface="Montserrat Classic"/>
              </a:rPr>
              <a:t>Financeiro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521706"/>
            <a:ext cx="14305806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73F68"/>
                </a:solidFill>
                <a:latin typeface="Montserrat Bold"/>
              </a:rPr>
              <a:t>Resultado Financeiro: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73F68"/>
                </a:solidFill>
                <a:latin typeface="Montserrat"/>
              </a:rPr>
              <a:t>Lucro/Prejuízo Líquido: Receita Total - Custo Total = R$64.005,30 - R$33.000 = R$ 31.005,30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485124"/>
            <a:ext cx="4246215" cy="304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73F68"/>
                </a:solidFill>
                <a:latin typeface="Montserrat"/>
              </a:rPr>
              <a:t>Plano Blue = R$ 18.137,30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73F68"/>
                </a:solidFill>
                <a:latin typeface="Montserrat"/>
              </a:rPr>
              <a:t>Plano Pro = R$ 19.980,00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73F68"/>
                </a:solidFill>
                <a:latin typeface="Montserrat"/>
              </a:rPr>
              <a:t>Plano Gold = R$ 14.388,00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73F68"/>
                </a:solidFill>
                <a:latin typeface="Montserrat"/>
              </a:rPr>
              <a:t>Total Planos = R$ 52.505,30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73F68"/>
                </a:solidFill>
                <a:latin typeface="Montserrat"/>
              </a:rPr>
              <a:t>Despesas = R$33.000,00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88082" y="7526774"/>
            <a:ext cx="2471218" cy="2034959"/>
            <a:chOff x="0" y="0"/>
            <a:chExt cx="3294958" cy="271327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94762" y="1967085"/>
              <a:ext cx="1387550" cy="746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2"/>
                </a:lnSpc>
              </a:pPr>
              <a:r>
                <a:rPr lang="en-US" sz="3301">
                  <a:solidFill>
                    <a:srgbClr val="8EB9D1"/>
                  </a:solidFill>
                  <a:latin typeface="Josefin Sans"/>
                </a:rPr>
                <a:t>Stock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1569842" y="1967085"/>
              <a:ext cx="1530354" cy="746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2"/>
                </a:lnSpc>
              </a:pPr>
              <a:r>
                <a:rPr lang="en-US" sz="3301">
                  <a:solidFill>
                    <a:srgbClr val="004AAD"/>
                  </a:solidFill>
                  <a:latin typeface="Josefin Sans"/>
                </a:rPr>
                <a:t>Smart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566911"/>
              <a:ext cx="3294958" cy="1463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en-US" sz="642" spc="129">
                  <a:solidFill>
                    <a:srgbClr val="545454"/>
                  </a:solidFill>
                  <a:latin typeface="Glacial Indifference"/>
                </a:rPr>
                <a:t>O SEU ESTOQUE INTELIGENTE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779079" y="0"/>
              <a:ext cx="1736800" cy="1929778"/>
            </a:xfrm>
            <a:custGeom>
              <a:avLst/>
              <a:gdLst/>
              <a:ahLst/>
              <a:cxnLst/>
              <a:rect r="r" b="b" t="t" l="l"/>
              <a:pathLst>
                <a:path h="1929778" w="1736800">
                  <a:moveTo>
                    <a:pt x="0" y="0"/>
                  </a:moveTo>
                  <a:lnTo>
                    <a:pt x="1736800" y="0"/>
                  </a:lnTo>
                  <a:lnTo>
                    <a:pt x="1736800" y="1929778"/>
                  </a:lnTo>
                  <a:lnTo>
                    <a:pt x="0" y="19297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true" rot="0">
            <a:off x="0" y="7921572"/>
            <a:ext cx="7315200" cy="3883706"/>
          </a:xfrm>
          <a:custGeom>
            <a:avLst/>
            <a:gdLst/>
            <a:ahLst/>
            <a:cxnLst/>
            <a:rect r="r" b="b" t="t" l="l"/>
            <a:pathLst>
              <a:path h="3883706" w="7315200">
                <a:moveTo>
                  <a:pt x="0" y="3883706"/>
                </a:moveTo>
                <a:lnTo>
                  <a:pt x="7315200" y="3883706"/>
                </a:lnTo>
                <a:lnTo>
                  <a:pt x="7315200" y="0"/>
                </a:lnTo>
                <a:lnTo>
                  <a:pt x="0" y="0"/>
                </a:lnTo>
                <a:lnTo>
                  <a:pt x="0" y="388370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2273818" y="0"/>
            <a:ext cx="7315200" cy="3883706"/>
          </a:xfrm>
          <a:custGeom>
            <a:avLst/>
            <a:gdLst/>
            <a:ahLst/>
            <a:cxnLst/>
            <a:rect r="r" b="b" t="t" l="l"/>
            <a:pathLst>
              <a:path h="3883706" w="7315200">
                <a:moveTo>
                  <a:pt x="7315200" y="0"/>
                </a:moveTo>
                <a:lnTo>
                  <a:pt x="0" y="0"/>
                </a:lnTo>
                <a:lnTo>
                  <a:pt x="0" y="3883706"/>
                </a:lnTo>
                <a:lnTo>
                  <a:pt x="7315200" y="3883706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-2837356"/>
            <a:ext cx="18288000" cy="18254749"/>
          </a:xfrm>
          <a:custGeom>
            <a:avLst/>
            <a:gdLst/>
            <a:ahLst/>
            <a:cxnLst/>
            <a:rect r="r" b="b" t="t" l="l"/>
            <a:pathLst>
              <a:path h="18254749" w="18288000">
                <a:moveTo>
                  <a:pt x="0" y="0"/>
                </a:moveTo>
                <a:lnTo>
                  <a:pt x="18288000" y="0"/>
                </a:lnTo>
                <a:lnTo>
                  <a:pt x="18288000" y="18254749"/>
                </a:lnTo>
                <a:lnTo>
                  <a:pt x="0" y="182547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5400000">
            <a:off x="13279012" y="4112123"/>
            <a:ext cx="2786145" cy="1380184"/>
            <a:chOff x="0" y="0"/>
            <a:chExt cx="653128" cy="32354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53128" cy="323543"/>
            </a:xfrm>
            <a:custGeom>
              <a:avLst/>
              <a:gdLst/>
              <a:ahLst/>
              <a:cxnLst/>
              <a:rect r="r" b="b" t="t" l="l"/>
              <a:pathLst>
                <a:path h="323543" w="653128">
                  <a:moveTo>
                    <a:pt x="217827" y="304474"/>
                  </a:moveTo>
                  <a:cubicBezTo>
                    <a:pt x="251311" y="315987"/>
                    <a:pt x="289378" y="323543"/>
                    <a:pt x="326740" y="323543"/>
                  </a:cubicBezTo>
                  <a:cubicBezTo>
                    <a:pt x="364103" y="323543"/>
                    <a:pt x="400055" y="317066"/>
                    <a:pt x="433186" y="305552"/>
                  </a:cubicBezTo>
                  <a:cubicBezTo>
                    <a:pt x="433892" y="305192"/>
                    <a:pt x="434596" y="305192"/>
                    <a:pt x="435301" y="304833"/>
                  </a:cubicBezTo>
                  <a:cubicBezTo>
                    <a:pt x="559723" y="258778"/>
                    <a:pt x="651366" y="137164"/>
                    <a:pt x="653128" y="5908"/>
                  </a:cubicBezTo>
                  <a:lnTo>
                    <a:pt x="653128" y="0"/>
                  </a:lnTo>
                  <a:lnTo>
                    <a:pt x="0" y="0"/>
                  </a:lnTo>
                  <a:lnTo>
                    <a:pt x="0" y="5904"/>
                  </a:lnTo>
                  <a:cubicBezTo>
                    <a:pt x="1762" y="137883"/>
                    <a:pt x="91995" y="259498"/>
                    <a:pt x="217827" y="30447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73F68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653128" cy="253693"/>
            </a:xfrm>
            <a:prstGeom prst="rect">
              <a:avLst/>
            </a:prstGeom>
          </p:spPr>
          <p:txBody>
            <a:bodyPr anchor="ctr" rtlCol="false" tIns="41361" lIns="41361" bIns="41361" rIns="41361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>
            <a:off x="2090950" y="3440163"/>
            <a:ext cx="11898798" cy="0"/>
          </a:xfrm>
          <a:prstGeom prst="line">
            <a:avLst/>
          </a:prstGeom>
          <a:ln cap="flat" w="66675">
            <a:solidFill>
              <a:srgbClr val="073F6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5400000">
            <a:off x="1387969" y="6836227"/>
            <a:ext cx="2786145" cy="1380184"/>
            <a:chOff x="0" y="0"/>
            <a:chExt cx="653128" cy="32354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53128" cy="323543"/>
            </a:xfrm>
            <a:custGeom>
              <a:avLst/>
              <a:gdLst/>
              <a:ahLst/>
              <a:cxnLst/>
              <a:rect r="r" b="b" t="t" l="l"/>
              <a:pathLst>
                <a:path h="323543" w="653128">
                  <a:moveTo>
                    <a:pt x="217827" y="304474"/>
                  </a:moveTo>
                  <a:cubicBezTo>
                    <a:pt x="251311" y="315987"/>
                    <a:pt x="289378" y="323543"/>
                    <a:pt x="326740" y="323543"/>
                  </a:cubicBezTo>
                  <a:cubicBezTo>
                    <a:pt x="364103" y="323543"/>
                    <a:pt x="400055" y="317066"/>
                    <a:pt x="433186" y="305552"/>
                  </a:cubicBezTo>
                  <a:cubicBezTo>
                    <a:pt x="433892" y="305192"/>
                    <a:pt x="434596" y="305192"/>
                    <a:pt x="435301" y="304833"/>
                  </a:cubicBezTo>
                  <a:cubicBezTo>
                    <a:pt x="559723" y="258778"/>
                    <a:pt x="651366" y="137164"/>
                    <a:pt x="653128" y="5908"/>
                  </a:cubicBezTo>
                  <a:lnTo>
                    <a:pt x="653128" y="0"/>
                  </a:lnTo>
                  <a:lnTo>
                    <a:pt x="0" y="0"/>
                  </a:lnTo>
                  <a:lnTo>
                    <a:pt x="0" y="5904"/>
                  </a:lnTo>
                  <a:cubicBezTo>
                    <a:pt x="1762" y="137883"/>
                    <a:pt x="91995" y="259498"/>
                    <a:pt x="217827" y="30447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73F68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653128" cy="253693"/>
            </a:xfrm>
            <a:prstGeom prst="rect">
              <a:avLst/>
            </a:prstGeom>
          </p:spPr>
          <p:txBody>
            <a:bodyPr anchor="ctr" rtlCol="false" tIns="41361" lIns="41361" bIns="41361" rIns="41361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487993" y="6195288"/>
            <a:ext cx="1966282" cy="1966282"/>
          </a:xfrm>
          <a:custGeom>
            <a:avLst/>
            <a:gdLst/>
            <a:ahLst/>
            <a:cxnLst/>
            <a:rect r="r" b="b" t="t" l="l"/>
            <a:pathLst>
              <a:path h="1966282" w="1966282">
                <a:moveTo>
                  <a:pt x="0" y="0"/>
                </a:moveTo>
                <a:lnTo>
                  <a:pt x="1966282" y="0"/>
                </a:lnTo>
                <a:lnTo>
                  <a:pt x="1966282" y="1966281"/>
                </a:lnTo>
                <a:lnTo>
                  <a:pt x="0" y="19662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521465" y="6883481"/>
            <a:ext cx="1966282" cy="1966282"/>
          </a:xfrm>
          <a:custGeom>
            <a:avLst/>
            <a:gdLst/>
            <a:ahLst/>
            <a:cxnLst/>
            <a:rect r="r" b="b" t="t" l="l"/>
            <a:pathLst>
              <a:path h="1966282" w="1966282">
                <a:moveTo>
                  <a:pt x="0" y="0"/>
                </a:moveTo>
                <a:lnTo>
                  <a:pt x="1966281" y="0"/>
                </a:lnTo>
                <a:lnTo>
                  <a:pt x="1966281" y="1966282"/>
                </a:lnTo>
                <a:lnTo>
                  <a:pt x="0" y="19662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9" id="19"/>
          <p:cNvSpPr/>
          <p:nvPr/>
        </p:nvSpPr>
        <p:spPr>
          <a:xfrm>
            <a:off x="3468513" y="6164267"/>
            <a:ext cx="10521236" cy="0"/>
          </a:xfrm>
          <a:prstGeom prst="line">
            <a:avLst/>
          </a:prstGeom>
          <a:ln cap="flat" w="66675">
            <a:solidFill>
              <a:srgbClr val="073F6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3403088" y="3440163"/>
            <a:ext cx="0" cy="676401"/>
          </a:xfrm>
          <a:prstGeom prst="line">
            <a:avLst/>
          </a:prstGeom>
          <a:ln cap="flat" w="66675">
            <a:solidFill>
              <a:srgbClr val="073F68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21" id="21"/>
          <p:cNvSpPr/>
          <p:nvPr/>
        </p:nvSpPr>
        <p:spPr>
          <a:xfrm>
            <a:off x="6479085" y="3440163"/>
            <a:ext cx="0" cy="676401"/>
          </a:xfrm>
          <a:prstGeom prst="line">
            <a:avLst/>
          </a:prstGeom>
          <a:ln cap="flat" w="66675">
            <a:solidFill>
              <a:srgbClr val="073F68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22" id="22"/>
          <p:cNvSpPr/>
          <p:nvPr/>
        </p:nvSpPr>
        <p:spPr>
          <a:xfrm>
            <a:off x="9578348" y="3440163"/>
            <a:ext cx="0" cy="676401"/>
          </a:xfrm>
          <a:prstGeom prst="line">
            <a:avLst/>
          </a:prstGeom>
          <a:ln cap="flat" w="66675">
            <a:solidFill>
              <a:srgbClr val="073F68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23" id="23"/>
          <p:cNvSpPr/>
          <p:nvPr/>
        </p:nvSpPr>
        <p:spPr>
          <a:xfrm>
            <a:off x="12708631" y="3440163"/>
            <a:ext cx="0" cy="676401"/>
          </a:xfrm>
          <a:prstGeom prst="line">
            <a:avLst/>
          </a:prstGeom>
          <a:ln cap="flat" w="66675">
            <a:solidFill>
              <a:srgbClr val="073F68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24" id="24"/>
          <p:cNvSpPr/>
          <p:nvPr/>
        </p:nvSpPr>
        <p:spPr>
          <a:xfrm>
            <a:off x="5165019" y="6164267"/>
            <a:ext cx="0" cy="676401"/>
          </a:xfrm>
          <a:prstGeom prst="line">
            <a:avLst/>
          </a:prstGeom>
          <a:ln cap="flat" w="66675">
            <a:solidFill>
              <a:srgbClr val="073F68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25" id="25"/>
          <p:cNvSpPr/>
          <p:nvPr/>
        </p:nvSpPr>
        <p:spPr>
          <a:xfrm>
            <a:off x="8698369" y="6164267"/>
            <a:ext cx="0" cy="676401"/>
          </a:xfrm>
          <a:prstGeom prst="line">
            <a:avLst/>
          </a:prstGeom>
          <a:ln cap="flat" w="66675">
            <a:solidFill>
              <a:srgbClr val="073F68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26" id="26"/>
          <p:cNvSpPr/>
          <p:nvPr/>
        </p:nvSpPr>
        <p:spPr>
          <a:xfrm>
            <a:off x="12231718" y="6164267"/>
            <a:ext cx="0" cy="676401"/>
          </a:xfrm>
          <a:prstGeom prst="line">
            <a:avLst/>
          </a:prstGeom>
          <a:ln cap="flat" w="66675">
            <a:solidFill>
              <a:srgbClr val="073F68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TextBox 27" id="27"/>
          <p:cNvSpPr txBox="true"/>
          <p:nvPr/>
        </p:nvSpPr>
        <p:spPr>
          <a:xfrm rot="0">
            <a:off x="1028700" y="1057275"/>
            <a:ext cx="13276052" cy="569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5"/>
              </a:lnSpc>
            </a:pPr>
            <a:r>
              <a:rPr lang="en-US" sz="3968" spc="134">
                <a:solidFill>
                  <a:srgbClr val="545454"/>
                </a:solidFill>
                <a:latin typeface="Montserrat Classic"/>
              </a:rPr>
              <a:t>Novas oportunidades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2090950" y="4366642"/>
            <a:ext cx="2562234" cy="1124524"/>
            <a:chOff x="0" y="0"/>
            <a:chExt cx="3416311" cy="1499365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-28575"/>
              <a:ext cx="3416311" cy="5559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7"/>
                </a:lnSpc>
              </a:pPr>
              <a:r>
                <a:rPr lang="en-US" sz="2605" spc="130">
                  <a:solidFill>
                    <a:srgbClr val="073F68"/>
                  </a:solidFill>
                  <a:latin typeface="Aileron"/>
                </a:rPr>
                <a:t>FASE 1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653473"/>
              <a:ext cx="3416311" cy="8458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86"/>
                </a:lnSpc>
              </a:pPr>
              <a:r>
                <a:rPr lang="en-US" sz="1791" spc="53">
                  <a:solidFill>
                    <a:srgbClr val="545454"/>
                  </a:solidFill>
                  <a:latin typeface="Aileron"/>
                </a:rPr>
                <a:t>Planejamento e</a:t>
              </a:r>
            </a:p>
            <a:p>
              <a:pPr algn="ctr">
                <a:lnSpc>
                  <a:spcPts val="2686"/>
                </a:lnSpc>
              </a:pPr>
              <a:r>
                <a:rPr lang="en-US" sz="1791" spc="53">
                  <a:solidFill>
                    <a:srgbClr val="545454"/>
                  </a:solidFill>
                  <a:latin typeface="Aileron"/>
                </a:rPr>
                <a:t>design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5166947" y="4366642"/>
            <a:ext cx="2562234" cy="1122434"/>
            <a:chOff x="0" y="0"/>
            <a:chExt cx="3416311" cy="1496579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0" y="-28575"/>
              <a:ext cx="3416311" cy="5531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7"/>
                </a:lnSpc>
              </a:pPr>
              <a:r>
                <a:rPr lang="en-US" sz="2605" spc="130">
                  <a:solidFill>
                    <a:srgbClr val="073F68"/>
                  </a:solidFill>
                  <a:latin typeface="Aileron"/>
                </a:rPr>
                <a:t>FASE </a:t>
              </a:r>
              <a:r>
                <a:rPr lang="en-US" sz="2605" spc="130">
                  <a:solidFill>
                    <a:srgbClr val="073F68"/>
                  </a:solidFill>
                  <a:latin typeface="Aileron"/>
                </a:rPr>
                <a:t>2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0" y="650686"/>
              <a:ext cx="3416311" cy="8458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86"/>
                </a:lnSpc>
              </a:pPr>
              <a:r>
                <a:rPr lang="en-US" sz="1791" spc="53">
                  <a:solidFill>
                    <a:srgbClr val="545454"/>
                  </a:solidFill>
                  <a:latin typeface="Aileron"/>
                </a:rPr>
                <a:t>Desenvolvimento do Backend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8242945" y="4366642"/>
            <a:ext cx="2670806" cy="1122238"/>
            <a:chOff x="0" y="0"/>
            <a:chExt cx="3561075" cy="1496317"/>
          </a:xfrm>
        </p:grpSpPr>
        <p:sp>
          <p:nvSpPr>
            <p:cNvPr name="TextBox 35" id="35"/>
            <p:cNvSpPr txBox="true"/>
            <p:nvPr/>
          </p:nvSpPr>
          <p:spPr>
            <a:xfrm rot="0">
              <a:off x="0" y="-28575"/>
              <a:ext cx="3561075" cy="5531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7"/>
                </a:lnSpc>
              </a:pPr>
              <a:r>
                <a:rPr lang="en-US" sz="2605" spc="130">
                  <a:solidFill>
                    <a:srgbClr val="073F68"/>
                  </a:solidFill>
                  <a:latin typeface="Aileron"/>
                </a:rPr>
                <a:t>FASE </a:t>
              </a:r>
              <a:r>
                <a:rPr lang="en-US" sz="2605" spc="130">
                  <a:solidFill>
                    <a:srgbClr val="073F68"/>
                  </a:solidFill>
                  <a:latin typeface="Aileron"/>
                </a:rPr>
                <a:t>3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0" y="650686"/>
              <a:ext cx="3561075" cy="8456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86"/>
                </a:lnSpc>
              </a:pPr>
              <a:r>
                <a:rPr lang="en-US" sz="1791" spc="53">
                  <a:solidFill>
                    <a:srgbClr val="545454"/>
                  </a:solidFill>
                  <a:latin typeface="Aileron"/>
                </a:rPr>
                <a:t>Desenvolvimento do Frontend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3883902" y="7197435"/>
            <a:ext cx="2562234" cy="788863"/>
            <a:chOff x="0" y="0"/>
            <a:chExt cx="3416311" cy="1051817"/>
          </a:xfrm>
        </p:grpSpPr>
        <p:sp>
          <p:nvSpPr>
            <p:cNvPr name="TextBox 38" id="38"/>
            <p:cNvSpPr txBox="true"/>
            <p:nvPr/>
          </p:nvSpPr>
          <p:spPr>
            <a:xfrm rot="0">
              <a:off x="0" y="-28575"/>
              <a:ext cx="3416311" cy="5531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7"/>
                </a:lnSpc>
              </a:pPr>
              <a:r>
                <a:rPr lang="en-US" sz="2605" spc="130">
                  <a:solidFill>
                    <a:srgbClr val="073F68"/>
                  </a:solidFill>
                  <a:latin typeface="Aileron"/>
                </a:rPr>
                <a:t>FASE </a:t>
              </a:r>
              <a:r>
                <a:rPr lang="en-US" sz="2605" spc="130">
                  <a:solidFill>
                    <a:srgbClr val="073F68"/>
                  </a:solidFill>
                  <a:latin typeface="Aileron"/>
                </a:rPr>
                <a:t>5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0" y="650686"/>
              <a:ext cx="3416311" cy="401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86"/>
                </a:lnSpc>
              </a:pPr>
              <a:r>
                <a:rPr lang="en-US" sz="1791" spc="53">
                  <a:solidFill>
                    <a:srgbClr val="545454"/>
                  </a:solidFill>
                  <a:latin typeface="Aileron"/>
                </a:rPr>
                <a:t>Testes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7417252" y="7197435"/>
            <a:ext cx="2562234" cy="788863"/>
            <a:chOff x="0" y="0"/>
            <a:chExt cx="3416311" cy="1051817"/>
          </a:xfrm>
        </p:grpSpPr>
        <p:sp>
          <p:nvSpPr>
            <p:cNvPr name="TextBox 41" id="41"/>
            <p:cNvSpPr txBox="true"/>
            <p:nvPr/>
          </p:nvSpPr>
          <p:spPr>
            <a:xfrm rot="0">
              <a:off x="0" y="-28575"/>
              <a:ext cx="3416311" cy="5531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7"/>
                </a:lnSpc>
              </a:pPr>
              <a:r>
                <a:rPr lang="en-US" sz="2605" spc="130">
                  <a:solidFill>
                    <a:srgbClr val="073F68"/>
                  </a:solidFill>
                  <a:latin typeface="Aileron"/>
                </a:rPr>
                <a:t>FASE </a:t>
              </a:r>
              <a:r>
                <a:rPr lang="en-US" sz="2605" spc="130">
                  <a:solidFill>
                    <a:srgbClr val="073F68"/>
                  </a:solidFill>
                  <a:latin typeface="Aileron"/>
                </a:rPr>
                <a:t>6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0" y="650686"/>
              <a:ext cx="3416311" cy="401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86"/>
                </a:lnSpc>
              </a:pPr>
              <a:r>
                <a:rPr lang="en-US" sz="1791" spc="53">
                  <a:solidFill>
                    <a:srgbClr val="545454"/>
                  </a:solidFill>
                  <a:latin typeface="Aileron"/>
                </a:rPr>
                <a:t>Lançamento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0950602" y="7197435"/>
            <a:ext cx="2562234" cy="1122434"/>
            <a:chOff x="0" y="0"/>
            <a:chExt cx="3416311" cy="1496579"/>
          </a:xfrm>
        </p:grpSpPr>
        <p:sp>
          <p:nvSpPr>
            <p:cNvPr name="TextBox 44" id="44"/>
            <p:cNvSpPr txBox="true"/>
            <p:nvPr/>
          </p:nvSpPr>
          <p:spPr>
            <a:xfrm rot="0">
              <a:off x="0" y="-28575"/>
              <a:ext cx="3416311" cy="5531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7"/>
                </a:lnSpc>
              </a:pPr>
              <a:r>
                <a:rPr lang="en-US" sz="2605" spc="130">
                  <a:solidFill>
                    <a:srgbClr val="073F68"/>
                  </a:solidFill>
                  <a:latin typeface="Aileron"/>
                </a:rPr>
                <a:t>FASE </a:t>
              </a:r>
              <a:r>
                <a:rPr lang="en-US" sz="2605" spc="130">
                  <a:solidFill>
                    <a:srgbClr val="073F68"/>
                  </a:solidFill>
                  <a:latin typeface="Aileron"/>
                </a:rPr>
                <a:t>7</a:t>
              </a:r>
            </a:p>
          </p:txBody>
        </p:sp>
        <p:sp>
          <p:nvSpPr>
            <p:cNvPr name="TextBox 45" id="45"/>
            <p:cNvSpPr txBox="true"/>
            <p:nvPr/>
          </p:nvSpPr>
          <p:spPr>
            <a:xfrm rot="0">
              <a:off x="0" y="650686"/>
              <a:ext cx="3416311" cy="8458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86"/>
                </a:lnSpc>
              </a:pPr>
              <a:r>
                <a:rPr lang="en-US" sz="1791" spc="53">
                  <a:solidFill>
                    <a:srgbClr val="545454"/>
                  </a:solidFill>
                  <a:latin typeface="Aileron"/>
                </a:rPr>
                <a:t>Manutenção e melhorias contínuas</a:t>
              </a: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2090950" y="2468161"/>
            <a:ext cx="9970886" cy="312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86"/>
              </a:lnSpc>
            </a:pPr>
            <a:r>
              <a:rPr lang="en-US" sz="1791" spc="53">
                <a:solidFill>
                  <a:srgbClr val="073F68"/>
                </a:solidFill>
                <a:latin typeface="Montserrat Classic"/>
              </a:rPr>
              <a:t>Roadmap</a:t>
            </a:r>
          </a:p>
        </p:txBody>
      </p:sp>
      <p:sp>
        <p:nvSpPr>
          <p:cNvPr name="Freeform 47" id="47"/>
          <p:cNvSpPr/>
          <p:nvPr/>
        </p:nvSpPr>
        <p:spPr>
          <a:xfrm flipH="false" flipV="false" rot="0">
            <a:off x="12989871" y="3478771"/>
            <a:ext cx="1966282" cy="1966282"/>
          </a:xfrm>
          <a:custGeom>
            <a:avLst/>
            <a:gdLst/>
            <a:ahLst/>
            <a:cxnLst/>
            <a:rect r="r" b="b" t="t" l="l"/>
            <a:pathLst>
              <a:path h="1966282" w="1966282">
                <a:moveTo>
                  <a:pt x="0" y="0"/>
                </a:moveTo>
                <a:lnTo>
                  <a:pt x="1966282" y="0"/>
                </a:lnTo>
                <a:lnTo>
                  <a:pt x="1966282" y="1966282"/>
                </a:lnTo>
                <a:lnTo>
                  <a:pt x="0" y="19662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13023343" y="4166964"/>
            <a:ext cx="1966282" cy="1966282"/>
          </a:xfrm>
          <a:custGeom>
            <a:avLst/>
            <a:gdLst/>
            <a:ahLst/>
            <a:cxnLst/>
            <a:rect r="r" b="b" t="t" l="l"/>
            <a:pathLst>
              <a:path h="1966282" w="1966282">
                <a:moveTo>
                  <a:pt x="0" y="0"/>
                </a:moveTo>
                <a:lnTo>
                  <a:pt x="1966282" y="0"/>
                </a:lnTo>
                <a:lnTo>
                  <a:pt x="1966282" y="1966282"/>
                </a:lnTo>
                <a:lnTo>
                  <a:pt x="0" y="19662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9" id="49"/>
          <p:cNvGrpSpPr/>
          <p:nvPr/>
        </p:nvGrpSpPr>
        <p:grpSpPr>
          <a:xfrm rot="0">
            <a:off x="11427515" y="4366642"/>
            <a:ext cx="2562234" cy="1122434"/>
            <a:chOff x="0" y="0"/>
            <a:chExt cx="3416311" cy="1496579"/>
          </a:xfrm>
        </p:grpSpPr>
        <p:sp>
          <p:nvSpPr>
            <p:cNvPr name="TextBox 50" id="50"/>
            <p:cNvSpPr txBox="true"/>
            <p:nvPr/>
          </p:nvSpPr>
          <p:spPr>
            <a:xfrm rot="0">
              <a:off x="0" y="-28575"/>
              <a:ext cx="3416311" cy="5531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7"/>
                </a:lnSpc>
              </a:pPr>
              <a:r>
                <a:rPr lang="en-US" sz="2605" spc="130">
                  <a:solidFill>
                    <a:srgbClr val="073F68"/>
                  </a:solidFill>
                  <a:latin typeface="Aileron"/>
                </a:rPr>
                <a:t>FASE </a:t>
              </a:r>
              <a:r>
                <a:rPr lang="en-US" sz="2605" spc="130">
                  <a:solidFill>
                    <a:srgbClr val="073F68"/>
                  </a:solidFill>
                  <a:latin typeface="Aileron"/>
                </a:rPr>
                <a:t>4</a:t>
              </a:r>
            </a:p>
          </p:txBody>
        </p:sp>
        <p:sp>
          <p:nvSpPr>
            <p:cNvPr name="TextBox 51" id="51"/>
            <p:cNvSpPr txBox="true"/>
            <p:nvPr/>
          </p:nvSpPr>
          <p:spPr>
            <a:xfrm rot="0">
              <a:off x="0" y="650686"/>
              <a:ext cx="3416311" cy="8458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86"/>
                </a:lnSpc>
              </a:pPr>
              <a:r>
                <a:rPr lang="en-US" sz="1791" spc="53">
                  <a:solidFill>
                    <a:srgbClr val="545454"/>
                  </a:solidFill>
                  <a:latin typeface="Aileron"/>
                </a:rPr>
                <a:t>Implementação de recursos específicos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88082" y="7526774"/>
            <a:ext cx="2471218" cy="2034959"/>
            <a:chOff x="0" y="0"/>
            <a:chExt cx="3294958" cy="271327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94762" y="1967085"/>
              <a:ext cx="1387550" cy="746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2"/>
                </a:lnSpc>
              </a:pPr>
              <a:r>
                <a:rPr lang="en-US" sz="3301">
                  <a:solidFill>
                    <a:srgbClr val="8EB9D1"/>
                  </a:solidFill>
                  <a:latin typeface="Josefin Sans"/>
                </a:rPr>
                <a:t>Stock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1569842" y="1967085"/>
              <a:ext cx="1530354" cy="746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2"/>
                </a:lnSpc>
              </a:pPr>
              <a:r>
                <a:rPr lang="en-US" sz="3301">
                  <a:solidFill>
                    <a:srgbClr val="004AAD"/>
                  </a:solidFill>
                  <a:latin typeface="Josefin Sans"/>
                </a:rPr>
                <a:t>Smart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566911"/>
              <a:ext cx="3294958" cy="1463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en-US" sz="642" spc="129">
                  <a:solidFill>
                    <a:srgbClr val="545454"/>
                  </a:solidFill>
                  <a:latin typeface="Glacial Indifference"/>
                </a:rPr>
                <a:t>O SEU ESTOQUE INTELIGENTE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779079" y="0"/>
              <a:ext cx="1736800" cy="1929778"/>
            </a:xfrm>
            <a:custGeom>
              <a:avLst/>
              <a:gdLst/>
              <a:ahLst/>
              <a:cxnLst/>
              <a:rect r="r" b="b" t="t" l="l"/>
              <a:pathLst>
                <a:path h="1929778" w="1736800">
                  <a:moveTo>
                    <a:pt x="0" y="0"/>
                  </a:moveTo>
                  <a:lnTo>
                    <a:pt x="1736800" y="0"/>
                  </a:lnTo>
                  <a:lnTo>
                    <a:pt x="1736800" y="1929778"/>
                  </a:lnTo>
                  <a:lnTo>
                    <a:pt x="0" y="19297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true" rot="0">
            <a:off x="0" y="7921572"/>
            <a:ext cx="7315200" cy="3883706"/>
          </a:xfrm>
          <a:custGeom>
            <a:avLst/>
            <a:gdLst/>
            <a:ahLst/>
            <a:cxnLst/>
            <a:rect r="r" b="b" t="t" l="l"/>
            <a:pathLst>
              <a:path h="3883706" w="7315200">
                <a:moveTo>
                  <a:pt x="0" y="3883706"/>
                </a:moveTo>
                <a:lnTo>
                  <a:pt x="7315200" y="3883706"/>
                </a:lnTo>
                <a:lnTo>
                  <a:pt x="7315200" y="0"/>
                </a:lnTo>
                <a:lnTo>
                  <a:pt x="0" y="0"/>
                </a:lnTo>
                <a:lnTo>
                  <a:pt x="0" y="388370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2273818" y="0"/>
            <a:ext cx="7315200" cy="3883706"/>
          </a:xfrm>
          <a:custGeom>
            <a:avLst/>
            <a:gdLst/>
            <a:ahLst/>
            <a:cxnLst/>
            <a:rect r="r" b="b" t="t" l="l"/>
            <a:pathLst>
              <a:path h="3883706" w="7315200">
                <a:moveTo>
                  <a:pt x="7315200" y="0"/>
                </a:moveTo>
                <a:lnTo>
                  <a:pt x="0" y="0"/>
                </a:lnTo>
                <a:lnTo>
                  <a:pt x="0" y="3883706"/>
                </a:lnTo>
                <a:lnTo>
                  <a:pt x="7315200" y="3883706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-2837356"/>
            <a:ext cx="18288000" cy="18254749"/>
          </a:xfrm>
          <a:custGeom>
            <a:avLst/>
            <a:gdLst/>
            <a:ahLst/>
            <a:cxnLst/>
            <a:rect r="r" b="b" t="t" l="l"/>
            <a:pathLst>
              <a:path h="18254749" w="18288000">
                <a:moveTo>
                  <a:pt x="0" y="0"/>
                </a:moveTo>
                <a:lnTo>
                  <a:pt x="18288000" y="0"/>
                </a:lnTo>
                <a:lnTo>
                  <a:pt x="18288000" y="18254749"/>
                </a:lnTo>
                <a:lnTo>
                  <a:pt x="0" y="182547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057275"/>
            <a:ext cx="13276052" cy="569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5"/>
              </a:lnSpc>
            </a:pPr>
            <a:r>
              <a:rPr lang="en-US" sz="3968" spc="134">
                <a:solidFill>
                  <a:srgbClr val="545454"/>
                </a:solidFill>
                <a:latin typeface="Montserrat Classic"/>
              </a:rPr>
              <a:t>Equipe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738094"/>
            <a:ext cx="16230600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73F68"/>
                </a:solidFill>
                <a:latin typeface="Montserrat Bold"/>
              </a:rPr>
              <a:t>Leonardo Duarte Couto:</a:t>
            </a:r>
            <a:r>
              <a:rPr lang="en-US" sz="2499">
                <a:solidFill>
                  <a:srgbClr val="073F68"/>
                </a:solidFill>
                <a:latin typeface="Montserrat"/>
              </a:rPr>
              <a:t> 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073F68"/>
                </a:solidFill>
                <a:latin typeface="Montserrat"/>
              </a:rPr>
              <a:t>Idealizador do projeto, responsável pelo back end e elaboração de serviços.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943701"/>
            <a:ext cx="16230600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73F68"/>
                </a:solidFill>
                <a:latin typeface="Montserrat Bold"/>
              </a:rPr>
              <a:t>João Victor Monteiro:</a:t>
            </a:r>
            <a:r>
              <a:rPr lang="en-US" sz="2499">
                <a:solidFill>
                  <a:srgbClr val="073F68"/>
                </a:solidFill>
                <a:latin typeface="Montserrat"/>
              </a:rPr>
              <a:t> 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073F68"/>
                </a:solidFill>
                <a:latin typeface="Montserrat"/>
              </a:rPr>
              <a:t>Responsável pelo front end e arquitetura de software.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5323231"/>
            <a:ext cx="16230600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73F68"/>
                </a:solidFill>
                <a:latin typeface="Montserrat Bold"/>
              </a:rPr>
              <a:t>Evelly Cramolish:</a:t>
            </a:r>
            <a:r>
              <a:rPr lang="en-US" sz="2499">
                <a:solidFill>
                  <a:srgbClr val="073F68"/>
                </a:solidFill>
                <a:latin typeface="Montserrat"/>
              </a:rPr>
              <a:t>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73F68"/>
                </a:solidFill>
                <a:latin typeface="Montserrat"/>
              </a:rPr>
              <a:t>Idealizadora do projeto, responsável pelo back end, elaboração de serviços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6659906"/>
            <a:ext cx="16230600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73F68"/>
                </a:solidFill>
                <a:latin typeface="Montserrat Bold"/>
              </a:rPr>
              <a:t>João Pedro Valero Buzo:</a:t>
            </a:r>
            <a:r>
              <a:rPr lang="en-US" sz="2499">
                <a:solidFill>
                  <a:srgbClr val="073F68"/>
                </a:solidFill>
                <a:latin typeface="Montserrat"/>
              </a:rPr>
              <a:t>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73F68"/>
                </a:solidFill>
                <a:latin typeface="Montserrat"/>
              </a:rPr>
              <a:t>Responsável pelo front end, segurança de dados e UX.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88082" y="7526774"/>
            <a:ext cx="2471218" cy="2034959"/>
            <a:chOff x="0" y="0"/>
            <a:chExt cx="3294958" cy="271327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94762" y="1967085"/>
              <a:ext cx="1387550" cy="746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2"/>
                </a:lnSpc>
              </a:pPr>
              <a:r>
                <a:rPr lang="en-US" sz="3301">
                  <a:solidFill>
                    <a:srgbClr val="8EB9D1"/>
                  </a:solidFill>
                  <a:latin typeface="Josefin Sans"/>
                </a:rPr>
                <a:t>Stock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1569842" y="1967085"/>
              <a:ext cx="1530354" cy="746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2"/>
                </a:lnSpc>
              </a:pPr>
              <a:r>
                <a:rPr lang="en-US" sz="3301">
                  <a:solidFill>
                    <a:srgbClr val="004AAD"/>
                  </a:solidFill>
                  <a:latin typeface="Josefin Sans"/>
                </a:rPr>
                <a:t>Smart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566911"/>
              <a:ext cx="3294958" cy="1463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en-US" sz="642" spc="129">
                  <a:solidFill>
                    <a:srgbClr val="545454"/>
                  </a:solidFill>
                  <a:latin typeface="Glacial Indifference"/>
                </a:rPr>
                <a:t>O SEU ESTOQUE INTELIGENTE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779079" y="0"/>
              <a:ext cx="1736800" cy="1929778"/>
            </a:xfrm>
            <a:custGeom>
              <a:avLst/>
              <a:gdLst/>
              <a:ahLst/>
              <a:cxnLst/>
              <a:rect r="r" b="b" t="t" l="l"/>
              <a:pathLst>
                <a:path h="1929778" w="1736800">
                  <a:moveTo>
                    <a:pt x="0" y="0"/>
                  </a:moveTo>
                  <a:lnTo>
                    <a:pt x="1736800" y="0"/>
                  </a:lnTo>
                  <a:lnTo>
                    <a:pt x="1736800" y="1929778"/>
                  </a:lnTo>
                  <a:lnTo>
                    <a:pt x="0" y="19297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true" rot="0">
            <a:off x="0" y="7921572"/>
            <a:ext cx="7315200" cy="3883706"/>
          </a:xfrm>
          <a:custGeom>
            <a:avLst/>
            <a:gdLst/>
            <a:ahLst/>
            <a:cxnLst/>
            <a:rect r="r" b="b" t="t" l="l"/>
            <a:pathLst>
              <a:path h="3883706" w="7315200">
                <a:moveTo>
                  <a:pt x="0" y="3883706"/>
                </a:moveTo>
                <a:lnTo>
                  <a:pt x="7315200" y="3883706"/>
                </a:lnTo>
                <a:lnTo>
                  <a:pt x="7315200" y="0"/>
                </a:lnTo>
                <a:lnTo>
                  <a:pt x="0" y="0"/>
                </a:lnTo>
                <a:lnTo>
                  <a:pt x="0" y="388370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2273818" y="0"/>
            <a:ext cx="7315200" cy="3883706"/>
          </a:xfrm>
          <a:custGeom>
            <a:avLst/>
            <a:gdLst/>
            <a:ahLst/>
            <a:cxnLst/>
            <a:rect r="r" b="b" t="t" l="l"/>
            <a:pathLst>
              <a:path h="3883706" w="7315200">
                <a:moveTo>
                  <a:pt x="7315200" y="0"/>
                </a:moveTo>
                <a:lnTo>
                  <a:pt x="0" y="0"/>
                </a:lnTo>
                <a:lnTo>
                  <a:pt x="0" y="3883706"/>
                </a:lnTo>
                <a:lnTo>
                  <a:pt x="7315200" y="3883706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-2837356"/>
            <a:ext cx="18288000" cy="18254749"/>
          </a:xfrm>
          <a:custGeom>
            <a:avLst/>
            <a:gdLst/>
            <a:ahLst/>
            <a:cxnLst/>
            <a:rect r="r" b="b" t="t" l="l"/>
            <a:pathLst>
              <a:path h="18254749" w="18288000">
                <a:moveTo>
                  <a:pt x="0" y="0"/>
                </a:moveTo>
                <a:lnTo>
                  <a:pt x="18288000" y="0"/>
                </a:lnTo>
                <a:lnTo>
                  <a:pt x="18288000" y="18254749"/>
                </a:lnTo>
                <a:lnTo>
                  <a:pt x="0" y="182547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057275"/>
            <a:ext cx="13276052" cy="569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5"/>
              </a:lnSpc>
            </a:pPr>
            <a:r>
              <a:rPr lang="en-US" sz="3968" spc="134">
                <a:solidFill>
                  <a:srgbClr val="545454"/>
                </a:solidFill>
                <a:latin typeface="Montserrat Classic"/>
              </a:rPr>
              <a:t>Contatos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738094"/>
            <a:ext cx="16230600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73F68"/>
                </a:solidFill>
                <a:latin typeface="Montserrat Bold"/>
              </a:rPr>
              <a:t>Leonardo Duarte Couto:</a:t>
            </a:r>
            <a:r>
              <a:rPr lang="en-US" sz="2499">
                <a:solidFill>
                  <a:srgbClr val="073F68"/>
                </a:solidFill>
                <a:latin typeface="Montserrat"/>
              </a:rPr>
              <a:t> 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073F68"/>
                </a:solidFill>
                <a:latin typeface="Montserrat"/>
              </a:rPr>
              <a:t>rm94783@fiap.com.br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943701"/>
            <a:ext cx="16230600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73F68"/>
                </a:solidFill>
                <a:latin typeface="Montserrat Bold"/>
              </a:rPr>
              <a:t>João Victor Monteiro:</a:t>
            </a:r>
            <a:r>
              <a:rPr lang="en-US" sz="2499">
                <a:solidFill>
                  <a:srgbClr val="073F68"/>
                </a:solidFill>
                <a:latin typeface="Montserrat"/>
              </a:rPr>
              <a:t> 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073F68"/>
                </a:solidFill>
                <a:latin typeface="Montserrat"/>
              </a:rPr>
              <a:t>rm93433@fiap.com.br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5323231"/>
            <a:ext cx="16230600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73F68"/>
                </a:solidFill>
                <a:latin typeface="Montserrat Bold"/>
              </a:rPr>
              <a:t>Evelly Cramolish:</a:t>
            </a:r>
            <a:r>
              <a:rPr lang="en-US" sz="2499">
                <a:solidFill>
                  <a:srgbClr val="073F68"/>
                </a:solidFill>
                <a:latin typeface="Montserrat"/>
              </a:rPr>
              <a:t>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73F68"/>
                </a:solidFill>
                <a:latin typeface="Montserrat"/>
              </a:rPr>
              <a:t>rm96090@fiap.com.br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6659906"/>
            <a:ext cx="16230600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73F68"/>
                </a:solidFill>
                <a:latin typeface="Montserrat Bold"/>
              </a:rPr>
              <a:t>João Pedro Valero Buzo:</a:t>
            </a:r>
            <a:r>
              <a:rPr lang="en-US" sz="2499">
                <a:solidFill>
                  <a:srgbClr val="073F68"/>
                </a:solidFill>
                <a:latin typeface="Montserrat"/>
              </a:rPr>
              <a:t>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73F68"/>
                </a:solidFill>
                <a:latin typeface="Montserrat"/>
              </a:rPr>
              <a:t>rm95027@fiap.com.br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88082" y="7526774"/>
            <a:ext cx="2471218" cy="2034959"/>
            <a:chOff x="0" y="0"/>
            <a:chExt cx="3294958" cy="271327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94762" y="1967085"/>
              <a:ext cx="1387550" cy="746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2"/>
                </a:lnSpc>
              </a:pPr>
              <a:r>
                <a:rPr lang="en-US" sz="3301">
                  <a:solidFill>
                    <a:srgbClr val="8EB9D1"/>
                  </a:solidFill>
                  <a:latin typeface="Josefin Sans"/>
                </a:rPr>
                <a:t>Stock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1569842" y="1967085"/>
              <a:ext cx="1530354" cy="746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2"/>
                </a:lnSpc>
              </a:pPr>
              <a:r>
                <a:rPr lang="en-US" sz="3301">
                  <a:solidFill>
                    <a:srgbClr val="004AAD"/>
                  </a:solidFill>
                  <a:latin typeface="Josefin Sans"/>
                </a:rPr>
                <a:t>Smart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566911"/>
              <a:ext cx="3294958" cy="1463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en-US" sz="642" spc="129">
                  <a:solidFill>
                    <a:srgbClr val="545454"/>
                  </a:solidFill>
                  <a:latin typeface="Glacial Indifference"/>
                </a:rPr>
                <a:t>O SEU ESTOQUE INTELIGENTE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779079" y="0"/>
              <a:ext cx="1736800" cy="1929778"/>
            </a:xfrm>
            <a:custGeom>
              <a:avLst/>
              <a:gdLst/>
              <a:ahLst/>
              <a:cxnLst/>
              <a:rect r="r" b="b" t="t" l="l"/>
              <a:pathLst>
                <a:path h="1929778" w="1736800">
                  <a:moveTo>
                    <a:pt x="0" y="0"/>
                  </a:moveTo>
                  <a:lnTo>
                    <a:pt x="1736800" y="0"/>
                  </a:lnTo>
                  <a:lnTo>
                    <a:pt x="1736800" y="1929778"/>
                  </a:lnTo>
                  <a:lnTo>
                    <a:pt x="0" y="19297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true" rot="0">
            <a:off x="0" y="7921572"/>
            <a:ext cx="7315200" cy="3883706"/>
          </a:xfrm>
          <a:custGeom>
            <a:avLst/>
            <a:gdLst/>
            <a:ahLst/>
            <a:cxnLst/>
            <a:rect r="r" b="b" t="t" l="l"/>
            <a:pathLst>
              <a:path h="3883706" w="7315200">
                <a:moveTo>
                  <a:pt x="0" y="3883706"/>
                </a:moveTo>
                <a:lnTo>
                  <a:pt x="7315200" y="3883706"/>
                </a:lnTo>
                <a:lnTo>
                  <a:pt x="7315200" y="0"/>
                </a:lnTo>
                <a:lnTo>
                  <a:pt x="0" y="0"/>
                </a:lnTo>
                <a:lnTo>
                  <a:pt x="0" y="388370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2273818" y="0"/>
            <a:ext cx="7315200" cy="3883706"/>
          </a:xfrm>
          <a:custGeom>
            <a:avLst/>
            <a:gdLst/>
            <a:ahLst/>
            <a:cxnLst/>
            <a:rect r="r" b="b" t="t" l="l"/>
            <a:pathLst>
              <a:path h="3883706" w="7315200">
                <a:moveTo>
                  <a:pt x="7315200" y="0"/>
                </a:moveTo>
                <a:lnTo>
                  <a:pt x="0" y="0"/>
                </a:lnTo>
                <a:lnTo>
                  <a:pt x="0" y="3883706"/>
                </a:lnTo>
                <a:lnTo>
                  <a:pt x="7315200" y="3883706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-2837356"/>
            <a:ext cx="18288000" cy="18254749"/>
          </a:xfrm>
          <a:custGeom>
            <a:avLst/>
            <a:gdLst/>
            <a:ahLst/>
            <a:cxnLst/>
            <a:rect r="r" b="b" t="t" l="l"/>
            <a:pathLst>
              <a:path h="18254749" w="18288000">
                <a:moveTo>
                  <a:pt x="0" y="0"/>
                </a:moveTo>
                <a:lnTo>
                  <a:pt x="18288000" y="0"/>
                </a:lnTo>
                <a:lnTo>
                  <a:pt x="18288000" y="18254749"/>
                </a:lnTo>
                <a:lnTo>
                  <a:pt x="0" y="182547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057275"/>
            <a:ext cx="13276052" cy="1112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5"/>
              </a:lnSpc>
            </a:pPr>
            <a:r>
              <a:rPr lang="en-US" sz="3968" spc="134">
                <a:solidFill>
                  <a:srgbClr val="545454"/>
                </a:solidFill>
                <a:latin typeface="Montserrat Classic"/>
              </a:rPr>
              <a:t>Ter total controle do estoque nunca foi tão </a:t>
            </a:r>
          </a:p>
          <a:p>
            <a:pPr>
              <a:lnSpc>
                <a:spcPts val="4325"/>
              </a:lnSpc>
            </a:pPr>
            <a:r>
              <a:rPr lang="en-US" sz="3968" spc="134">
                <a:solidFill>
                  <a:srgbClr val="545454"/>
                </a:solidFill>
                <a:latin typeface="Montserrat Classic"/>
              </a:rPr>
              <a:t>FÁCIL E BARATO!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51541" y="3026678"/>
            <a:ext cx="14984918" cy="4500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2"/>
              </a:lnSpc>
            </a:pPr>
            <a:r>
              <a:rPr lang="en-US" sz="2873">
                <a:solidFill>
                  <a:srgbClr val="073F68"/>
                </a:solidFill>
                <a:latin typeface="Montserrat"/>
              </a:rPr>
              <a:t>O StockSmart é a solução perfeita para administração e utilização inteligente do seu estoque. Com nosso aplicativo, pode-se facilmente monitorar os níveis de cada produto e receber alertas em tempo real quando os níveis deles estão baixos. Isso permite que eles façam pedidos mais precisos e oportunos, evitando a falta de itens, garantindo que os clientes possam encontrar os produtos que desejam. Além disso, é possível identificar quais produtos estão vendendo mais rapidamente e os que estão encalhados no estoque. Com essas informações em mãos, eles podem ajustar suas estratégias de preços e promoções para maximizar as vendas e minimizar as perdas.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88082" y="7526774"/>
            <a:ext cx="2471218" cy="2034959"/>
            <a:chOff x="0" y="0"/>
            <a:chExt cx="3294958" cy="271327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94762" y="1967085"/>
              <a:ext cx="1387550" cy="746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2"/>
                </a:lnSpc>
              </a:pPr>
              <a:r>
                <a:rPr lang="en-US" sz="3301">
                  <a:solidFill>
                    <a:srgbClr val="8EB9D1"/>
                  </a:solidFill>
                  <a:latin typeface="Josefin Sans"/>
                </a:rPr>
                <a:t>Stock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1569842" y="1967085"/>
              <a:ext cx="1530354" cy="746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2"/>
                </a:lnSpc>
              </a:pPr>
              <a:r>
                <a:rPr lang="en-US" sz="3301">
                  <a:solidFill>
                    <a:srgbClr val="004AAD"/>
                  </a:solidFill>
                  <a:latin typeface="Josefin Sans"/>
                </a:rPr>
                <a:t>Smart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566911"/>
              <a:ext cx="3294958" cy="1463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en-US" sz="642" spc="129">
                  <a:solidFill>
                    <a:srgbClr val="545454"/>
                  </a:solidFill>
                  <a:latin typeface="Glacial Indifference"/>
                </a:rPr>
                <a:t>O SEU ESTOQUE INTELIGENTE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779079" y="0"/>
              <a:ext cx="1736800" cy="1929778"/>
            </a:xfrm>
            <a:custGeom>
              <a:avLst/>
              <a:gdLst/>
              <a:ahLst/>
              <a:cxnLst/>
              <a:rect r="r" b="b" t="t" l="l"/>
              <a:pathLst>
                <a:path h="1929778" w="1736800">
                  <a:moveTo>
                    <a:pt x="0" y="0"/>
                  </a:moveTo>
                  <a:lnTo>
                    <a:pt x="1736800" y="0"/>
                  </a:lnTo>
                  <a:lnTo>
                    <a:pt x="1736800" y="1929778"/>
                  </a:lnTo>
                  <a:lnTo>
                    <a:pt x="0" y="19297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true" rot="0">
            <a:off x="0" y="7921572"/>
            <a:ext cx="7315200" cy="3883706"/>
          </a:xfrm>
          <a:custGeom>
            <a:avLst/>
            <a:gdLst/>
            <a:ahLst/>
            <a:cxnLst/>
            <a:rect r="r" b="b" t="t" l="l"/>
            <a:pathLst>
              <a:path h="3883706" w="7315200">
                <a:moveTo>
                  <a:pt x="0" y="3883706"/>
                </a:moveTo>
                <a:lnTo>
                  <a:pt x="7315200" y="3883706"/>
                </a:lnTo>
                <a:lnTo>
                  <a:pt x="7315200" y="0"/>
                </a:lnTo>
                <a:lnTo>
                  <a:pt x="0" y="0"/>
                </a:lnTo>
                <a:lnTo>
                  <a:pt x="0" y="388370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2273818" y="0"/>
            <a:ext cx="7315200" cy="3883706"/>
          </a:xfrm>
          <a:custGeom>
            <a:avLst/>
            <a:gdLst/>
            <a:ahLst/>
            <a:cxnLst/>
            <a:rect r="r" b="b" t="t" l="l"/>
            <a:pathLst>
              <a:path h="3883706" w="7315200">
                <a:moveTo>
                  <a:pt x="7315200" y="0"/>
                </a:moveTo>
                <a:lnTo>
                  <a:pt x="0" y="0"/>
                </a:lnTo>
                <a:lnTo>
                  <a:pt x="0" y="3883706"/>
                </a:lnTo>
                <a:lnTo>
                  <a:pt x="7315200" y="3883706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-2837356"/>
            <a:ext cx="18288000" cy="18254749"/>
          </a:xfrm>
          <a:custGeom>
            <a:avLst/>
            <a:gdLst/>
            <a:ahLst/>
            <a:cxnLst/>
            <a:rect r="r" b="b" t="t" l="l"/>
            <a:pathLst>
              <a:path h="18254749" w="18288000">
                <a:moveTo>
                  <a:pt x="0" y="0"/>
                </a:moveTo>
                <a:lnTo>
                  <a:pt x="18288000" y="0"/>
                </a:lnTo>
                <a:lnTo>
                  <a:pt x="18288000" y="18254749"/>
                </a:lnTo>
                <a:lnTo>
                  <a:pt x="0" y="182547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057275"/>
            <a:ext cx="13276052" cy="569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5"/>
              </a:lnSpc>
            </a:pPr>
            <a:r>
              <a:rPr lang="en-US" sz="3968" spc="134">
                <a:solidFill>
                  <a:srgbClr val="545454"/>
                </a:solidFill>
                <a:latin typeface="Montserrat Classic"/>
              </a:rPr>
              <a:t>Quais problemas iremos resolver...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90851" y="7604760"/>
            <a:ext cx="10197231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73F68"/>
                </a:solidFill>
                <a:latin typeface="Montserrat"/>
              </a:rPr>
              <a:t>Falhas na gestão: Sem um estoque organizado, a gestão fica prejudicada e pode haver dificuldade em tomar decisões estratégicas relacionadas a compras, vendas, armazenamento e logística.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12030" y="2019195"/>
            <a:ext cx="9931610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73F68"/>
                </a:solidFill>
                <a:latin typeface="Montserrat"/>
              </a:rPr>
              <a:t>Perda de vendas: Se o varejista não tiver um controle adequado do estoque, pode haver situações em que o produto não esteja disponível quando o cliente desejar, o que resulta em perda de vendas e insatisfação do cliente.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83813" y="3878580"/>
            <a:ext cx="10629433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73F68"/>
                </a:solidFill>
                <a:latin typeface="Montserrat"/>
              </a:rPr>
              <a:t>Excesso de estoque: Por outro lado, se o varejista superestimar a demanda e manter um estoque excessivo, pode ter um excesso de produtos em seu estoque, ocupando espaço desnecessário e imobilizando o capital.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531069" y="5741670"/>
            <a:ext cx="11000616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73F68"/>
                </a:solidFill>
                <a:latin typeface="Montserrat"/>
              </a:rPr>
              <a:t>Prejuízos financeiros: Um estoque desorganizado pode levar a prejuízos financeiros, como quando o varejista precisa fazer promoções para se livrar de produtos que estão em excesso no estoque.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88082" y="7526774"/>
            <a:ext cx="2471218" cy="2034959"/>
            <a:chOff x="0" y="0"/>
            <a:chExt cx="3294958" cy="271327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94762" y="1967085"/>
              <a:ext cx="1387550" cy="746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2"/>
                </a:lnSpc>
              </a:pPr>
              <a:r>
                <a:rPr lang="en-US" sz="3301">
                  <a:solidFill>
                    <a:srgbClr val="8EB9D1"/>
                  </a:solidFill>
                  <a:latin typeface="Josefin Sans"/>
                </a:rPr>
                <a:t>Stock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1569842" y="1967085"/>
              <a:ext cx="1530354" cy="746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2"/>
                </a:lnSpc>
              </a:pPr>
              <a:r>
                <a:rPr lang="en-US" sz="3301">
                  <a:solidFill>
                    <a:srgbClr val="004AAD"/>
                  </a:solidFill>
                  <a:latin typeface="Josefin Sans"/>
                </a:rPr>
                <a:t>Smart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566911"/>
              <a:ext cx="3294958" cy="1463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en-US" sz="642" spc="129">
                  <a:solidFill>
                    <a:srgbClr val="545454"/>
                  </a:solidFill>
                  <a:latin typeface="Glacial Indifference"/>
                </a:rPr>
                <a:t>O SEU ESTOQUE INTELIGENTE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779079" y="0"/>
              <a:ext cx="1736800" cy="1929778"/>
            </a:xfrm>
            <a:custGeom>
              <a:avLst/>
              <a:gdLst/>
              <a:ahLst/>
              <a:cxnLst/>
              <a:rect r="r" b="b" t="t" l="l"/>
              <a:pathLst>
                <a:path h="1929778" w="1736800">
                  <a:moveTo>
                    <a:pt x="0" y="0"/>
                  </a:moveTo>
                  <a:lnTo>
                    <a:pt x="1736800" y="0"/>
                  </a:lnTo>
                  <a:lnTo>
                    <a:pt x="1736800" y="1929778"/>
                  </a:lnTo>
                  <a:lnTo>
                    <a:pt x="0" y="19297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true" rot="0">
            <a:off x="0" y="7921572"/>
            <a:ext cx="7315200" cy="3883706"/>
          </a:xfrm>
          <a:custGeom>
            <a:avLst/>
            <a:gdLst/>
            <a:ahLst/>
            <a:cxnLst/>
            <a:rect r="r" b="b" t="t" l="l"/>
            <a:pathLst>
              <a:path h="3883706" w="7315200">
                <a:moveTo>
                  <a:pt x="0" y="3883706"/>
                </a:moveTo>
                <a:lnTo>
                  <a:pt x="7315200" y="3883706"/>
                </a:lnTo>
                <a:lnTo>
                  <a:pt x="7315200" y="0"/>
                </a:lnTo>
                <a:lnTo>
                  <a:pt x="0" y="0"/>
                </a:lnTo>
                <a:lnTo>
                  <a:pt x="0" y="388370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2273818" y="0"/>
            <a:ext cx="7315200" cy="3883706"/>
          </a:xfrm>
          <a:custGeom>
            <a:avLst/>
            <a:gdLst/>
            <a:ahLst/>
            <a:cxnLst/>
            <a:rect r="r" b="b" t="t" l="l"/>
            <a:pathLst>
              <a:path h="3883706" w="7315200">
                <a:moveTo>
                  <a:pt x="7315200" y="0"/>
                </a:moveTo>
                <a:lnTo>
                  <a:pt x="0" y="0"/>
                </a:lnTo>
                <a:lnTo>
                  <a:pt x="0" y="3883706"/>
                </a:lnTo>
                <a:lnTo>
                  <a:pt x="7315200" y="3883706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-2837356"/>
            <a:ext cx="18288000" cy="18254749"/>
          </a:xfrm>
          <a:custGeom>
            <a:avLst/>
            <a:gdLst/>
            <a:ahLst/>
            <a:cxnLst/>
            <a:rect r="r" b="b" t="t" l="l"/>
            <a:pathLst>
              <a:path h="18254749" w="18288000">
                <a:moveTo>
                  <a:pt x="0" y="0"/>
                </a:moveTo>
                <a:lnTo>
                  <a:pt x="18288000" y="0"/>
                </a:lnTo>
                <a:lnTo>
                  <a:pt x="18288000" y="18254749"/>
                </a:lnTo>
                <a:lnTo>
                  <a:pt x="0" y="182547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057275"/>
            <a:ext cx="13276052" cy="569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5"/>
              </a:lnSpc>
            </a:pPr>
            <a:r>
              <a:rPr lang="en-US" sz="3968" spc="134">
                <a:solidFill>
                  <a:srgbClr val="545454"/>
                </a:solidFill>
                <a:latin typeface="Montserrat Classic"/>
              </a:rPr>
              <a:t>Nosso mercado, e quem iremos ajudar...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91624" y="2719705"/>
            <a:ext cx="14304752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73F68"/>
                </a:solidFill>
                <a:latin typeface="Montserrat"/>
              </a:rPr>
              <a:t>Nossa solução tecnologica é voltada para o mercado varejista de pequeno e médio porte. Sendo totalmente escalável e pode ser usada em uma ampla variedade de setores e tipos de produtos, desde roupas e alimentos até eletrônicos e equipamentos pesados.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73F68"/>
                </a:solidFill>
                <a:latin typeface="Montserrat"/>
              </a:rPr>
              <a:t>Uma pesquisa realizada pelo blog Try Ideias em 2022 revelou que muitas lojas de varejo de pequeno e médio porte não dispunham de qualquer sistema de gestão.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88082" y="7526774"/>
            <a:ext cx="2471218" cy="2034959"/>
            <a:chOff x="0" y="0"/>
            <a:chExt cx="3294958" cy="271327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94762" y="1967085"/>
              <a:ext cx="1387550" cy="746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2"/>
                </a:lnSpc>
              </a:pPr>
              <a:r>
                <a:rPr lang="en-US" sz="3301">
                  <a:solidFill>
                    <a:srgbClr val="8EB9D1"/>
                  </a:solidFill>
                  <a:latin typeface="Josefin Sans"/>
                </a:rPr>
                <a:t>Stock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1569842" y="1967085"/>
              <a:ext cx="1530354" cy="746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2"/>
                </a:lnSpc>
              </a:pPr>
              <a:r>
                <a:rPr lang="en-US" sz="3301">
                  <a:solidFill>
                    <a:srgbClr val="004AAD"/>
                  </a:solidFill>
                  <a:latin typeface="Josefin Sans"/>
                </a:rPr>
                <a:t>Smart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566911"/>
              <a:ext cx="3294958" cy="1463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en-US" sz="642" spc="129">
                  <a:solidFill>
                    <a:srgbClr val="545454"/>
                  </a:solidFill>
                  <a:latin typeface="Glacial Indifference"/>
                </a:rPr>
                <a:t>O SEU ESTOQUE INTELIGENTE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779079" y="0"/>
              <a:ext cx="1736800" cy="1929778"/>
            </a:xfrm>
            <a:custGeom>
              <a:avLst/>
              <a:gdLst/>
              <a:ahLst/>
              <a:cxnLst/>
              <a:rect r="r" b="b" t="t" l="l"/>
              <a:pathLst>
                <a:path h="1929778" w="1736800">
                  <a:moveTo>
                    <a:pt x="0" y="0"/>
                  </a:moveTo>
                  <a:lnTo>
                    <a:pt x="1736800" y="0"/>
                  </a:lnTo>
                  <a:lnTo>
                    <a:pt x="1736800" y="1929778"/>
                  </a:lnTo>
                  <a:lnTo>
                    <a:pt x="0" y="19297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true" rot="0">
            <a:off x="0" y="7921572"/>
            <a:ext cx="7315200" cy="3883706"/>
          </a:xfrm>
          <a:custGeom>
            <a:avLst/>
            <a:gdLst/>
            <a:ahLst/>
            <a:cxnLst/>
            <a:rect r="r" b="b" t="t" l="l"/>
            <a:pathLst>
              <a:path h="3883706" w="7315200">
                <a:moveTo>
                  <a:pt x="0" y="3883706"/>
                </a:moveTo>
                <a:lnTo>
                  <a:pt x="7315200" y="3883706"/>
                </a:lnTo>
                <a:lnTo>
                  <a:pt x="7315200" y="0"/>
                </a:lnTo>
                <a:lnTo>
                  <a:pt x="0" y="0"/>
                </a:lnTo>
                <a:lnTo>
                  <a:pt x="0" y="388370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2273818" y="0"/>
            <a:ext cx="7315200" cy="3883706"/>
          </a:xfrm>
          <a:custGeom>
            <a:avLst/>
            <a:gdLst/>
            <a:ahLst/>
            <a:cxnLst/>
            <a:rect r="r" b="b" t="t" l="l"/>
            <a:pathLst>
              <a:path h="3883706" w="7315200">
                <a:moveTo>
                  <a:pt x="7315200" y="0"/>
                </a:moveTo>
                <a:lnTo>
                  <a:pt x="0" y="0"/>
                </a:lnTo>
                <a:lnTo>
                  <a:pt x="0" y="3883706"/>
                </a:lnTo>
                <a:lnTo>
                  <a:pt x="7315200" y="3883706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-2837356"/>
            <a:ext cx="18288000" cy="18254749"/>
          </a:xfrm>
          <a:custGeom>
            <a:avLst/>
            <a:gdLst/>
            <a:ahLst/>
            <a:cxnLst/>
            <a:rect r="r" b="b" t="t" l="l"/>
            <a:pathLst>
              <a:path h="18254749" w="18288000">
                <a:moveTo>
                  <a:pt x="0" y="0"/>
                </a:moveTo>
                <a:lnTo>
                  <a:pt x="18288000" y="0"/>
                </a:lnTo>
                <a:lnTo>
                  <a:pt x="18288000" y="18254749"/>
                </a:lnTo>
                <a:lnTo>
                  <a:pt x="0" y="182547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057275"/>
            <a:ext cx="13276052" cy="569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5"/>
              </a:lnSpc>
            </a:pPr>
            <a:r>
              <a:rPr lang="en-US" sz="3968" spc="134">
                <a:solidFill>
                  <a:srgbClr val="545454"/>
                </a:solidFill>
                <a:latin typeface="Montserrat Classic"/>
              </a:rPr>
              <a:t>Como resolvemos esse problema?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91624" y="2650563"/>
            <a:ext cx="14304752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73F68"/>
                </a:solidFill>
                <a:latin typeface="Montserrat"/>
              </a:rPr>
              <a:t>O Gerenciamento inteligente de estoque visa otimizar o seu tempo, monitorando os níveis de cada produto de forma eficiente. Relatório financeiro completo através de um dashboard que exibe com clareza as entradas, saídas, lucros e a evolução do estoque ao longo do tempo. Contato direto e automatizado com os fornecedores cadastrados, informando a baixa dos produtos que precisam ser reabastecidos de forma ágil e objetiva.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88082" y="7526774"/>
            <a:ext cx="2471218" cy="2034959"/>
            <a:chOff x="0" y="0"/>
            <a:chExt cx="3294958" cy="271327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94762" y="1967085"/>
              <a:ext cx="1387550" cy="746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2"/>
                </a:lnSpc>
              </a:pPr>
              <a:r>
                <a:rPr lang="en-US" sz="3301">
                  <a:solidFill>
                    <a:srgbClr val="8EB9D1"/>
                  </a:solidFill>
                  <a:latin typeface="Josefin Sans"/>
                </a:rPr>
                <a:t>Stock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1569842" y="1967085"/>
              <a:ext cx="1530354" cy="746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2"/>
                </a:lnSpc>
              </a:pPr>
              <a:r>
                <a:rPr lang="en-US" sz="3301">
                  <a:solidFill>
                    <a:srgbClr val="004AAD"/>
                  </a:solidFill>
                  <a:latin typeface="Josefin Sans"/>
                </a:rPr>
                <a:t>Smart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566911"/>
              <a:ext cx="3294958" cy="1463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en-US" sz="642" spc="129">
                  <a:solidFill>
                    <a:srgbClr val="545454"/>
                  </a:solidFill>
                  <a:latin typeface="Glacial Indifference"/>
                </a:rPr>
                <a:t>O SEU ESTOQUE INTELIGENTE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779079" y="0"/>
              <a:ext cx="1736800" cy="1929778"/>
            </a:xfrm>
            <a:custGeom>
              <a:avLst/>
              <a:gdLst/>
              <a:ahLst/>
              <a:cxnLst/>
              <a:rect r="r" b="b" t="t" l="l"/>
              <a:pathLst>
                <a:path h="1929778" w="1736800">
                  <a:moveTo>
                    <a:pt x="0" y="0"/>
                  </a:moveTo>
                  <a:lnTo>
                    <a:pt x="1736800" y="0"/>
                  </a:lnTo>
                  <a:lnTo>
                    <a:pt x="1736800" y="1929778"/>
                  </a:lnTo>
                  <a:lnTo>
                    <a:pt x="0" y="19297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true" rot="0">
            <a:off x="0" y="7921572"/>
            <a:ext cx="7315200" cy="3883706"/>
          </a:xfrm>
          <a:custGeom>
            <a:avLst/>
            <a:gdLst/>
            <a:ahLst/>
            <a:cxnLst/>
            <a:rect r="r" b="b" t="t" l="l"/>
            <a:pathLst>
              <a:path h="3883706" w="7315200">
                <a:moveTo>
                  <a:pt x="0" y="3883706"/>
                </a:moveTo>
                <a:lnTo>
                  <a:pt x="7315200" y="3883706"/>
                </a:lnTo>
                <a:lnTo>
                  <a:pt x="7315200" y="0"/>
                </a:lnTo>
                <a:lnTo>
                  <a:pt x="0" y="0"/>
                </a:lnTo>
                <a:lnTo>
                  <a:pt x="0" y="388370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2273818" y="0"/>
            <a:ext cx="7315200" cy="3883706"/>
          </a:xfrm>
          <a:custGeom>
            <a:avLst/>
            <a:gdLst/>
            <a:ahLst/>
            <a:cxnLst/>
            <a:rect r="r" b="b" t="t" l="l"/>
            <a:pathLst>
              <a:path h="3883706" w="7315200">
                <a:moveTo>
                  <a:pt x="7315200" y="0"/>
                </a:moveTo>
                <a:lnTo>
                  <a:pt x="0" y="0"/>
                </a:lnTo>
                <a:lnTo>
                  <a:pt x="0" y="3883706"/>
                </a:lnTo>
                <a:lnTo>
                  <a:pt x="7315200" y="3883706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-2837356"/>
            <a:ext cx="18288000" cy="18254749"/>
          </a:xfrm>
          <a:custGeom>
            <a:avLst/>
            <a:gdLst/>
            <a:ahLst/>
            <a:cxnLst/>
            <a:rect r="r" b="b" t="t" l="l"/>
            <a:pathLst>
              <a:path h="18254749" w="18288000">
                <a:moveTo>
                  <a:pt x="0" y="0"/>
                </a:moveTo>
                <a:lnTo>
                  <a:pt x="18288000" y="0"/>
                </a:lnTo>
                <a:lnTo>
                  <a:pt x="18288000" y="18254749"/>
                </a:lnTo>
                <a:lnTo>
                  <a:pt x="0" y="182547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057275"/>
            <a:ext cx="13276052" cy="569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5"/>
              </a:lnSpc>
            </a:pPr>
            <a:r>
              <a:rPr lang="en-US" sz="3968" spc="134">
                <a:solidFill>
                  <a:srgbClr val="545454"/>
                </a:solidFill>
                <a:latin typeface="Montserrat Classic"/>
              </a:rPr>
              <a:t>O que iremos proporcionar...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304299"/>
            <a:ext cx="15218688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73F68"/>
                </a:solidFill>
                <a:latin typeface="Montserrat"/>
              </a:rPr>
              <a:t>Melhor controle de estoque: Com um estoque organizado, o varejista tem melhor controle sobre o que tem em estoque, o que permite tomar decisões mais precisas sobre compras, vendas e reposição de produtos.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821949"/>
            <a:ext cx="16454298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73F68"/>
                </a:solidFill>
                <a:latin typeface="Montserrat"/>
              </a:rPr>
              <a:t>Redução de custos: Um estoque organizado evita a manutenção de produtos desnecessários em estoque, reduzindo os custos com armazenamento e possíveis perdas de produtos que ficam obsoletos.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3298" y="6419099"/>
            <a:ext cx="16419700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73F68"/>
                </a:solidFill>
                <a:latin typeface="Montserrat"/>
              </a:rPr>
              <a:t>Melhoria na gestão de pedidos e entregas: Com um estoque organizado, o varejista pode gerenciar melhor os pedidos e entregas, garantindo a satisfação do cliente e a eficiência no processo.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5339599"/>
            <a:ext cx="16419700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73F68"/>
                </a:solidFill>
                <a:latin typeface="Montserrat"/>
              </a:rPr>
              <a:t>Melhoria na experiência do cliente: Um estoque organizado garante que os produtos estejam sempre disponíveis quando o cliente desejar, o que aumenta a satisfação e a fidelidade do cliente.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63298" y="7498599"/>
            <a:ext cx="14484774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73F68"/>
                </a:solidFill>
                <a:latin typeface="Montserrat"/>
              </a:rPr>
              <a:t>Maior rentabilidade: Com uma gestão mais eficiente do estoque, o varejista pode aumentar sua rentabilidade, reduzindo os custos e aumentando as vendas.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88082" y="7526774"/>
            <a:ext cx="2471218" cy="2034959"/>
            <a:chOff x="0" y="0"/>
            <a:chExt cx="3294958" cy="271327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94762" y="1967085"/>
              <a:ext cx="1387550" cy="746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2"/>
                </a:lnSpc>
              </a:pPr>
              <a:r>
                <a:rPr lang="en-US" sz="3301">
                  <a:solidFill>
                    <a:srgbClr val="8EB9D1"/>
                  </a:solidFill>
                  <a:latin typeface="Josefin Sans"/>
                </a:rPr>
                <a:t>Stock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1569842" y="1967085"/>
              <a:ext cx="1530354" cy="746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2"/>
                </a:lnSpc>
              </a:pPr>
              <a:r>
                <a:rPr lang="en-US" sz="3301">
                  <a:solidFill>
                    <a:srgbClr val="004AAD"/>
                  </a:solidFill>
                  <a:latin typeface="Josefin Sans"/>
                </a:rPr>
                <a:t>Smart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566911"/>
              <a:ext cx="3294958" cy="1463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en-US" sz="642" spc="129">
                  <a:solidFill>
                    <a:srgbClr val="545454"/>
                  </a:solidFill>
                  <a:latin typeface="Glacial Indifference"/>
                </a:rPr>
                <a:t>O SEU ESTOQUE INTELIGENTE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779079" y="0"/>
              <a:ext cx="1736800" cy="1929778"/>
            </a:xfrm>
            <a:custGeom>
              <a:avLst/>
              <a:gdLst/>
              <a:ahLst/>
              <a:cxnLst/>
              <a:rect r="r" b="b" t="t" l="l"/>
              <a:pathLst>
                <a:path h="1929778" w="1736800">
                  <a:moveTo>
                    <a:pt x="0" y="0"/>
                  </a:moveTo>
                  <a:lnTo>
                    <a:pt x="1736800" y="0"/>
                  </a:lnTo>
                  <a:lnTo>
                    <a:pt x="1736800" y="1929778"/>
                  </a:lnTo>
                  <a:lnTo>
                    <a:pt x="0" y="19297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true" rot="0">
            <a:off x="0" y="7921572"/>
            <a:ext cx="7315200" cy="3883706"/>
          </a:xfrm>
          <a:custGeom>
            <a:avLst/>
            <a:gdLst/>
            <a:ahLst/>
            <a:cxnLst/>
            <a:rect r="r" b="b" t="t" l="l"/>
            <a:pathLst>
              <a:path h="3883706" w="7315200">
                <a:moveTo>
                  <a:pt x="0" y="3883706"/>
                </a:moveTo>
                <a:lnTo>
                  <a:pt x="7315200" y="3883706"/>
                </a:lnTo>
                <a:lnTo>
                  <a:pt x="7315200" y="0"/>
                </a:lnTo>
                <a:lnTo>
                  <a:pt x="0" y="0"/>
                </a:lnTo>
                <a:lnTo>
                  <a:pt x="0" y="388370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2273818" y="0"/>
            <a:ext cx="7315200" cy="3883706"/>
          </a:xfrm>
          <a:custGeom>
            <a:avLst/>
            <a:gdLst/>
            <a:ahLst/>
            <a:cxnLst/>
            <a:rect r="r" b="b" t="t" l="l"/>
            <a:pathLst>
              <a:path h="3883706" w="7315200">
                <a:moveTo>
                  <a:pt x="7315200" y="0"/>
                </a:moveTo>
                <a:lnTo>
                  <a:pt x="0" y="0"/>
                </a:lnTo>
                <a:lnTo>
                  <a:pt x="0" y="3883706"/>
                </a:lnTo>
                <a:lnTo>
                  <a:pt x="7315200" y="3883706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-2837356"/>
            <a:ext cx="18288000" cy="18254749"/>
          </a:xfrm>
          <a:custGeom>
            <a:avLst/>
            <a:gdLst/>
            <a:ahLst/>
            <a:cxnLst/>
            <a:rect r="r" b="b" t="t" l="l"/>
            <a:pathLst>
              <a:path h="18254749" w="18288000">
                <a:moveTo>
                  <a:pt x="0" y="0"/>
                </a:moveTo>
                <a:lnTo>
                  <a:pt x="18288000" y="0"/>
                </a:lnTo>
                <a:lnTo>
                  <a:pt x="18288000" y="18254749"/>
                </a:lnTo>
                <a:lnTo>
                  <a:pt x="0" y="182547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057275"/>
            <a:ext cx="13276052" cy="569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5"/>
              </a:lnSpc>
            </a:pPr>
            <a:r>
              <a:rPr lang="en-US" sz="3968" spc="134">
                <a:solidFill>
                  <a:srgbClr val="545454"/>
                </a:solidFill>
                <a:latin typeface="Montserrat Classic"/>
              </a:rPr>
              <a:t>E como funciona?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2259717" y="2750714"/>
            <a:ext cx="2877458" cy="5793540"/>
            <a:chOff x="0" y="0"/>
            <a:chExt cx="9461500" cy="190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00304" y="312801"/>
              <a:ext cx="8650859" cy="18424398"/>
            </a:xfrm>
            <a:custGeom>
              <a:avLst/>
              <a:gdLst/>
              <a:ahLst/>
              <a:cxnLst/>
              <a:rect r="r" b="b" t="t" l="l"/>
              <a:pathLst>
                <a:path h="18424398" w="8650859">
                  <a:moveTo>
                    <a:pt x="7532370" y="18424398"/>
                  </a:moveTo>
                  <a:lnTo>
                    <a:pt x="1118489" y="18424398"/>
                  </a:lnTo>
                  <a:cubicBezTo>
                    <a:pt x="500761" y="18424398"/>
                    <a:pt x="0" y="17923636"/>
                    <a:pt x="0" y="17305910"/>
                  </a:cubicBezTo>
                  <a:lnTo>
                    <a:pt x="0" y="1118489"/>
                  </a:lnTo>
                  <a:cubicBezTo>
                    <a:pt x="0" y="500761"/>
                    <a:pt x="500761" y="0"/>
                    <a:pt x="1118489" y="0"/>
                  </a:cubicBezTo>
                  <a:lnTo>
                    <a:pt x="7532370" y="0"/>
                  </a:lnTo>
                  <a:cubicBezTo>
                    <a:pt x="8150098" y="0"/>
                    <a:pt x="8650859" y="500761"/>
                    <a:pt x="8650859" y="1118489"/>
                  </a:cubicBezTo>
                  <a:lnTo>
                    <a:pt x="8650859" y="17305910"/>
                  </a:lnTo>
                  <a:cubicBezTo>
                    <a:pt x="8650732" y="17923636"/>
                    <a:pt x="8150098" y="18424398"/>
                    <a:pt x="7532370" y="18424398"/>
                  </a:cubicBezTo>
                  <a:close/>
                </a:path>
              </a:pathLst>
            </a:custGeom>
            <a:blipFill>
              <a:blip r:embed="rId8"/>
              <a:stretch>
                <a:fillRect l="0" t="-724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4615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461500">
                  <a:moveTo>
                    <a:pt x="94615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461500" y="0"/>
                  </a:lnTo>
                  <a:lnTo>
                    <a:pt x="9461500" y="19050000"/>
                  </a:lnTo>
                  <a:close/>
                </a:path>
              </a:pathLst>
            </a:custGeom>
            <a:blipFill>
              <a:blip r:embed="rId9"/>
              <a:stretch>
                <a:fillRect l="-83" t="0" r="-83" b="0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213596" y="2884889"/>
            <a:ext cx="10571153" cy="5525189"/>
            <a:chOff x="0" y="0"/>
            <a:chExt cx="19050000" cy="9956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2501900" y="209042"/>
              <a:ext cx="14186915" cy="8502396"/>
            </a:xfrm>
            <a:custGeom>
              <a:avLst/>
              <a:gdLst/>
              <a:ahLst/>
              <a:cxnLst/>
              <a:rect r="r" b="b" t="t" l="l"/>
              <a:pathLst>
                <a:path h="8502396" w="14186915">
                  <a:moveTo>
                    <a:pt x="14186915" y="8502396"/>
                  </a:moveTo>
                  <a:lnTo>
                    <a:pt x="0" y="8502396"/>
                  </a:lnTo>
                  <a:lnTo>
                    <a:pt x="0" y="0"/>
                  </a:lnTo>
                  <a:lnTo>
                    <a:pt x="14186915" y="0"/>
                  </a:lnTo>
                  <a:lnTo>
                    <a:pt x="14186915" y="8502396"/>
                  </a:lnTo>
                  <a:close/>
                </a:path>
              </a:pathLst>
            </a:custGeom>
            <a:blipFill>
              <a:blip r:embed="rId10"/>
              <a:stretch>
                <a:fillRect l="-3299" t="0" r="-3299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050000" cy="9956800"/>
            </a:xfrm>
            <a:custGeom>
              <a:avLst/>
              <a:gdLst/>
              <a:ahLst/>
              <a:cxnLst/>
              <a:rect r="r" b="b" t="t" l="l"/>
              <a:pathLst>
                <a:path h="9956800" w="19050000">
                  <a:moveTo>
                    <a:pt x="19050000" y="9956800"/>
                  </a:moveTo>
                  <a:lnTo>
                    <a:pt x="0" y="9956800"/>
                  </a:lnTo>
                  <a:lnTo>
                    <a:pt x="0" y="0"/>
                  </a:lnTo>
                  <a:lnTo>
                    <a:pt x="19050000" y="0"/>
                  </a:lnTo>
                  <a:lnTo>
                    <a:pt x="19050000" y="9956800"/>
                  </a:lnTo>
                  <a:close/>
                </a:path>
              </a:pathLst>
            </a:custGeom>
            <a:blipFill>
              <a:blip r:embed="rId11"/>
              <a:stretch>
                <a:fillRect l="-15" t="0" r="-15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651541" y="1984436"/>
            <a:ext cx="14984918" cy="485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2"/>
              </a:lnSpc>
            </a:pPr>
            <a:r>
              <a:rPr lang="en-US" sz="2873">
                <a:solidFill>
                  <a:srgbClr val="073F68"/>
                </a:solidFill>
                <a:latin typeface="Montserrat"/>
              </a:rPr>
              <a:t>Um layout totalmente clean, intuitivo e de fácil usabilidade.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88082" y="7526774"/>
            <a:ext cx="2471218" cy="2034959"/>
            <a:chOff x="0" y="0"/>
            <a:chExt cx="3294958" cy="271327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94762" y="1967085"/>
              <a:ext cx="1387550" cy="746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2"/>
                </a:lnSpc>
              </a:pPr>
              <a:r>
                <a:rPr lang="en-US" sz="3301">
                  <a:solidFill>
                    <a:srgbClr val="8EB9D1"/>
                  </a:solidFill>
                  <a:latin typeface="Josefin Sans"/>
                </a:rPr>
                <a:t>Stock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1569842" y="1967085"/>
              <a:ext cx="1530354" cy="746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2"/>
                </a:lnSpc>
              </a:pPr>
              <a:r>
                <a:rPr lang="en-US" sz="3301">
                  <a:solidFill>
                    <a:srgbClr val="004AAD"/>
                  </a:solidFill>
                  <a:latin typeface="Josefin Sans"/>
                </a:rPr>
                <a:t>Smart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566911"/>
              <a:ext cx="3294958" cy="1463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en-US" sz="642" spc="129">
                  <a:solidFill>
                    <a:srgbClr val="545454"/>
                  </a:solidFill>
                  <a:latin typeface="Glacial Indifference"/>
                </a:rPr>
                <a:t>O SEU ESTOQUE INTELIGENTE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779079" y="0"/>
              <a:ext cx="1736800" cy="1929778"/>
            </a:xfrm>
            <a:custGeom>
              <a:avLst/>
              <a:gdLst/>
              <a:ahLst/>
              <a:cxnLst/>
              <a:rect r="r" b="b" t="t" l="l"/>
              <a:pathLst>
                <a:path h="1929778" w="1736800">
                  <a:moveTo>
                    <a:pt x="0" y="0"/>
                  </a:moveTo>
                  <a:lnTo>
                    <a:pt x="1736800" y="0"/>
                  </a:lnTo>
                  <a:lnTo>
                    <a:pt x="1736800" y="1929778"/>
                  </a:lnTo>
                  <a:lnTo>
                    <a:pt x="0" y="19297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true" rot="0">
            <a:off x="0" y="7921572"/>
            <a:ext cx="7315200" cy="3883706"/>
          </a:xfrm>
          <a:custGeom>
            <a:avLst/>
            <a:gdLst/>
            <a:ahLst/>
            <a:cxnLst/>
            <a:rect r="r" b="b" t="t" l="l"/>
            <a:pathLst>
              <a:path h="3883706" w="7315200">
                <a:moveTo>
                  <a:pt x="0" y="3883706"/>
                </a:moveTo>
                <a:lnTo>
                  <a:pt x="7315200" y="3883706"/>
                </a:lnTo>
                <a:lnTo>
                  <a:pt x="7315200" y="0"/>
                </a:lnTo>
                <a:lnTo>
                  <a:pt x="0" y="0"/>
                </a:lnTo>
                <a:lnTo>
                  <a:pt x="0" y="388370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2273818" y="0"/>
            <a:ext cx="7315200" cy="3883706"/>
          </a:xfrm>
          <a:custGeom>
            <a:avLst/>
            <a:gdLst/>
            <a:ahLst/>
            <a:cxnLst/>
            <a:rect r="r" b="b" t="t" l="l"/>
            <a:pathLst>
              <a:path h="3883706" w="7315200">
                <a:moveTo>
                  <a:pt x="7315200" y="0"/>
                </a:moveTo>
                <a:lnTo>
                  <a:pt x="0" y="0"/>
                </a:lnTo>
                <a:lnTo>
                  <a:pt x="0" y="3883706"/>
                </a:lnTo>
                <a:lnTo>
                  <a:pt x="7315200" y="3883706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-2837356"/>
            <a:ext cx="18288000" cy="18254749"/>
          </a:xfrm>
          <a:custGeom>
            <a:avLst/>
            <a:gdLst/>
            <a:ahLst/>
            <a:cxnLst/>
            <a:rect r="r" b="b" t="t" l="l"/>
            <a:pathLst>
              <a:path h="18254749" w="18288000">
                <a:moveTo>
                  <a:pt x="0" y="0"/>
                </a:moveTo>
                <a:lnTo>
                  <a:pt x="18288000" y="0"/>
                </a:lnTo>
                <a:lnTo>
                  <a:pt x="18288000" y="18254749"/>
                </a:lnTo>
                <a:lnTo>
                  <a:pt x="0" y="182547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057275"/>
            <a:ext cx="13276052" cy="569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5"/>
              </a:lnSpc>
            </a:pPr>
            <a:r>
              <a:rPr lang="en-US" sz="3968" spc="134">
                <a:solidFill>
                  <a:srgbClr val="545454"/>
                </a:solidFill>
                <a:latin typeface="Montserrat Classic"/>
              </a:rPr>
              <a:t>Validação e viabilidade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069009"/>
            <a:ext cx="16230600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73F68"/>
                </a:solidFill>
                <a:latin typeface="Montserrat"/>
              </a:rPr>
              <a:t>Monitoramento em tempo real: O aplicativo pode fornecer atualizações em tempo real do estoque, permitindo que os usuários tomem decisões informadas com base nos dados mais recentes.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552350"/>
            <a:ext cx="16641725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73F68"/>
                </a:solidFill>
                <a:latin typeface="Montserrat"/>
              </a:rPr>
              <a:t>Alertas personalizados: O aplicativo pode ser programado para enviar alertas personalizados quando o estoque atingir um nível mínimo ou máximo, evitando que os usuários fiquem sem estoque ou acumulem excesso de estoque.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5031900"/>
            <a:ext cx="16641725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73F68"/>
                </a:solidFill>
                <a:latin typeface="Montserrat"/>
              </a:rPr>
              <a:t>Histórico de estoque: O aplicativo pode fornecer um histórico completo do estoque, permitindo que os usuários analisem tendências de vendas e previsões futuras com base nos dados históricos.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016717" y="7673922"/>
            <a:ext cx="12254567" cy="172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73F68"/>
                </a:solidFill>
                <a:latin typeface="Montserrat"/>
              </a:rPr>
              <a:t>Integração com outros sistemas: O aplicativo pode ser integrado com outros sistemas de gerenciamento, como CRM ou sistemas de contabilidade, para fornecer uma solução completa de gerenciamento empresarial.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6194371"/>
            <a:ext cx="16641725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73F68"/>
                </a:solidFill>
                <a:latin typeface="Montserrat"/>
              </a:rPr>
              <a:t>Controle de acesso: O aplicativo pode permitir que os usuários atribuam diferentes níveis de acesso a diferentes usuários, garantindo que apenas aqueles com as credenciais corretas possam acessar informações confidenciais.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88082" y="7526774"/>
            <a:ext cx="2471218" cy="2034959"/>
            <a:chOff x="0" y="0"/>
            <a:chExt cx="3294958" cy="271327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94762" y="1967085"/>
              <a:ext cx="1387550" cy="746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2"/>
                </a:lnSpc>
              </a:pPr>
              <a:r>
                <a:rPr lang="en-US" sz="3301">
                  <a:solidFill>
                    <a:srgbClr val="8EB9D1"/>
                  </a:solidFill>
                  <a:latin typeface="Josefin Sans"/>
                </a:rPr>
                <a:t>Stock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1569842" y="1967085"/>
              <a:ext cx="1530354" cy="746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2"/>
                </a:lnSpc>
              </a:pPr>
              <a:r>
                <a:rPr lang="en-US" sz="3301">
                  <a:solidFill>
                    <a:srgbClr val="004AAD"/>
                  </a:solidFill>
                  <a:latin typeface="Josefin Sans"/>
                </a:rPr>
                <a:t>Smart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566911"/>
              <a:ext cx="3294958" cy="1463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en-US" sz="642" spc="129">
                  <a:solidFill>
                    <a:srgbClr val="545454"/>
                  </a:solidFill>
                  <a:latin typeface="Glacial Indifference"/>
                </a:rPr>
                <a:t>O SEU ESTOQUE INTELIGENTE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779079" y="0"/>
              <a:ext cx="1736800" cy="1929778"/>
            </a:xfrm>
            <a:custGeom>
              <a:avLst/>
              <a:gdLst/>
              <a:ahLst/>
              <a:cxnLst/>
              <a:rect r="r" b="b" t="t" l="l"/>
              <a:pathLst>
                <a:path h="1929778" w="1736800">
                  <a:moveTo>
                    <a:pt x="0" y="0"/>
                  </a:moveTo>
                  <a:lnTo>
                    <a:pt x="1736800" y="0"/>
                  </a:lnTo>
                  <a:lnTo>
                    <a:pt x="1736800" y="1929778"/>
                  </a:lnTo>
                  <a:lnTo>
                    <a:pt x="0" y="19297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true" rot="0">
            <a:off x="0" y="7921572"/>
            <a:ext cx="7315200" cy="3883706"/>
          </a:xfrm>
          <a:custGeom>
            <a:avLst/>
            <a:gdLst/>
            <a:ahLst/>
            <a:cxnLst/>
            <a:rect r="r" b="b" t="t" l="l"/>
            <a:pathLst>
              <a:path h="3883706" w="7315200">
                <a:moveTo>
                  <a:pt x="0" y="3883706"/>
                </a:moveTo>
                <a:lnTo>
                  <a:pt x="7315200" y="3883706"/>
                </a:lnTo>
                <a:lnTo>
                  <a:pt x="7315200" y="0"/>
                </a:lnTo>
                <a:lnTo>
                  <a:pt x="0" y="0"/>
                </a:lnTo>
                <a:lnTo>
                  <a:pt x="0" y="388370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2273818" y="0"/>
            <a:ext cx="7315200" cy="3883706"/>
          </a:xfrm>
          <a:custGeom>
            <a:avLst/>
            <a:gdLst/>
            <a:ahLst/>
            <a:cxnLst/>
            <a:rect r="r" b="b" t="t" l="l"/>
            <a:pathLst>
              <a:path h="3883706" w="7315200">
                <a:moveTo>
                  <a:pt x="7315200" y="0"/>
                </a:moveTo>
                <a:lnTo>
                  <a:pt x="0" y="0"/>
                </a:lnTo>
                <a:lnTo>
                  <a:pt x="0" y="3883706"/>
                </a:lnTo>
                <a:lnTo>
                  <a:pt x="7315200" y="3883706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-2837356"/>
            <a:ext cx="18288000" cy="18254749"/>
          </a:xfrm>
          <a:custGeom>
            <a:avLst/>
            <a:gdLst/>
            <a:ahLst/>
            <a:cxnLst/>
            <a:rect r="r" b="b" t="t" l="l"/>
            <a:pathLst>
              <a:path h="18254749" w="18288000">
                <a:moveTo>
                  <a:pt x="0" y="0"/>
                </a:moveTo>
                <a:lnTo>
                  <a:pt x="18288000" y="0"/>
                </a:lnTo>
                <a:lnTo>
                  <a:pt x="18288000" y="18254749"/>
                </a:lnTo>
                <a:lnTo>
                  <a:pt x="0" y="182547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057275"/>
            <a:ext cx="13276052" cy="569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5"/>
              </a:lnSpc>
            </a:pPr>
            <a:r>
              <a:rPr lang="en-US" sz="3968" spc="134">
                <a:solidFill>
                  <a:srgbClr val="545454"/>
                </a:solidFill>
                <a:latin typeface="Montserrat Classic"/>
              </a:rPr>
              <a:t>Financeiro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82377" y="2070100"/>
            <a:ext cx="9880595" cy="610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73F68"/>
                </a:solidFill>
                <a:latin typeface="Montserrat"/>
              </a:rPr>
              <a:t>Projeções Financeiras para o StockSmart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073F68"/>
                </a:solidFill>
                <a:latin typeface="Montserrat"/>
              </a:rPr>
              <a:t>Receitas:</a:t>
            </a:r>
          </a:p>
          <a:p>
            <a:pPr>
              <a:lnSpc>
                <a:spcPts val="3499"/>
              </a:lnSpc>
            </a:pP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73F68"/>
                </a:solidFill>
                <a:latin typeface="Montserrat Bold"/>
              </a:rPr>
              <a:t>Licenciamento do Aplicativo:</a:t>
            </a:r>
          </a:p>
          <a:p>
            <a:pPr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73F68"/>
                </a:solidFill>
                <a:latin typeface="Montserrat"/>
              </a:rPr>
              <a:t>Assinaturas mensais: R$52.505,30</a:t>
            </a:r>
          </a:p>
          <a:p>
            <a:pPr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73F68"/>
                </a:solidFill>
                <a:latin typeface="Montserrat"/>
              </a:rPr>
              <a:t>Taxa única de licenciamento: R$5.000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73F68"/>
                </a:solidFill>
                <a:latin typeface="Montserrat Bold"/>
              </a:rPr>
              <a:t>Comissões por Transação:</a:t>
            </a:r>
          </a:p>
          <a:p>
            <a:pPr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73F68"/>
                </a:solidFill>
                <a:latin typeface="Montserrat"/>
              </a:rPr>
              <a:t>Comissão de fornecedores: R$2.000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73F68"/>
                </a:solidFill>
                <a:latin typeface="Montserrat Bold"/>
              </a:rPr>
              <a:t>Receitas Premium (Modelo Premium):</a:t>
            </a:r>
          </a:p>
          <a:p>
            <a:pPr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73F68"/>
                </a:solidFill>
                <a:latin typeface="Montserrat"/>
              </a:rPr>
              <a:t>Upgrade para versão premium: R$3.000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73F68"/>
                </a:solidFill>
                <a:latin typeface="Montserrat Bold"/>
              </a:rPr>
              <a:t>Parcerias Estratégicas:</a:t>
            </a:r>
          </a:p>
          <a:p>
            <a:pPr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73F68"/>
                </a:solidFill>
                <a:latin typeface="Montserrat"/>
              </a:rPr>
              <a:t>Comissões de parcerias: R$1.500</a:t>
            </a:r>
          </a:p>
          <a:p>
            <a:pPr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73F68"/>
                </a:solidFill>
                <a:latin typeface="Montserrat Bold"/>
              </a:rPr>
              <a:t>Receita Total: R$64.005,30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DAFyHE0H-NE</dc:identifier>
  <dcterms:modified xsi:type="dcterms:W3CDTF">2011-08-01T06:04:30Z</dcterms:modified>
  <cp:revision>1</cp:revision>
  <dc:title>O StockSmart é a solução perfeita para administração e utilização inteligente do seu estoque. Com nosso aplicativo, pode-se facilmente monitorar os níveis de cada produto e receber alertas em tempo real quando os níveis deles estão baixos. Isso permite</dc:title>
</cp:coreProperties>
</file>